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12" r:id="rId2"/>
    <p:sldId id="1434" r:id="rId3"/>
    <p:sldId id="1485" r:id="rId4"/>
    <p:sldId id="1455" r:id="rId5"/>
    <p:sldId id="336" r:id="rId6"/>
    <p:sldId id="1466" r:id="rId7"/>
    <p:sldId id="1470" r:id="rId8"/>
    <p:sldId id="1456" r:id="rId9"/>
    <p:sldId id="1468" r:id="rId10"/>
    <p:sldId id="377" r:id="rId11"/>
    <p:sldId id="378" r:id="rId12"/>
    <p:sldId id="390" r:id="rId13"/>
    <p:sldId id="1436" r:id="rId14"/>
    <p:sldId id="1479" r:id="rId15"/>
    <p:sldId id="379" r:id="rId16"/>
    <p:sldId id="1499" r:id="rId17"/>
    <p:sldId id="373" r:id="rId18"/>
    <p:sldId id="1487" r:id="rId19"/>
    <p:sldId id="1496" r:id="rId20"/>
    <p:sldId id="1489" r:id="rId21"/>
    <p:sldId id="1500" r:id="rId22"/>
    <p:sldId id="1501" r:id="rId23"/>
    <p:sldId id="328" r:id="rId24"/>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815A"/>
    <a:srgbClr val="EB9D2D"/>
    <a:srgbClr val="F6A31D"/>
    <a:srgbClr val="00B3D6"/>
    <a:srgbClr val="F3B1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7" autoAdjust="0"/>
    <p:restoredTop sz="96893" autoAdjust="0"/>
  </p:normalViewPr>
  <p:slideViewPr>
    <p:cSldViewPr snapToGrid="0" snapToObjects="1">
      <p:cViewPr varScale="1">
        <p:scale>
          <a:sx n="117" d="100"/>
          <a:sy n="117" d="100"/>
        </p:scale>
        <p:origin x="84" y="372"/>
      </p:cViewPr>
      <p:guideLst>
        <p:guide orient="horz" pos="2160"/>
        <p:guide pos="3839"/>
      </p:guideLst>
    </p:cSldViewPr>
  </p:slideViewPr>
  <p:notesTextViewPr>
    <p:cViewPr>
      <p:scale>
        <a:sx n="3" d="2"/>
        <a:sy n="3" d="2"/>
      </p:scale>
      <p:origin x="0" y="0"/>
    </p:cViewPr>
  </p:notesTextViewPr>
  <p:sorterViewPr>
    <p:cViewPr>
      <p:scale>
        <a:sx n="60" d="100"/>
        <a:sy n="60" d="100"/>
      </p:scale>
      <p:origin x="0" y="-55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74BA9-B01D-48B0-A9FF-0977FF2529EC}" type="datetimeFigureOut">
              <a:rPr lang="en-US" smtClean="0"/>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23C4A-B4EF-453F-BBD5-3FF5D3E77A99}" type="slidenum">
              <a:rPr lang="en-US" smtClean="0"/>
              <a:t>‹#›</a:t>
            </a:fld>
            <a:endParaRPr lang="en-US" dirty="0"/>
          </a:p>
        </p:txBody>
      </p:sp>
    </p:spTree>
    <p:extLst>
      <p:ext uri="{BB962C8B-B14F-4D97-AF65-F5344CB8AC3E}">
        <p14:creationId xmlns:p14="http://schemas.microsoft.com/office/powerpoint/2010/main" val="383459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xfrm>
            <a:off x="731841" y="5867403"/>
            <a:ext cx="5851524" cy="3013074"/>
          </a:xfrm>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CC37BAE-DA1A-42A9-984A-5ECE1FE7279A}" type="slidenum">
              <a:rPr lang="en-US" smtClean="0"/>
              <a:pPr>
                <a:defRPr/>
              </a:pPr>
              <a:t>1</a:t>
            </a:fld>
            <a:endParaRPr lang="en-US" dirty="0"/>
          </a:p>
        </p:txBody>
      </p:sp>
    </p:spTree>
    <p:extLst>
      <p:ext uri="{BB962C8B-B14F-4D97-AF65-F5344CB8AC3E}">
        <p14:creationId xmlns:p14="http://schemas.microsoft.com/office/powerpoint/2010/main" val="227029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C23C4A-B4EF-453F-BBD5-3FF5D3E77A99}" type="slidenum">
              <a:rPr lang="en-US" smtClean="0"/>
              <a:t>2</a:t>
            </a:fld>
            <a:endParaRPr lang="en-US" dirty="0"/>
          </a:p>
        </p:txBody>
      </p:sp>
    </p:spTree>
    <p:extLst>
      <p:ext uri="{BB962C8B-B14F-4D97-AF65-F5344CB8AC3E}">
        <p14:creationId xmlns:p14="http://schemas.microsoft.com/office/powerpoint/2010/main" val="375437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23C4A-B4EF-453F-BBD5-3FF5D3E77A99}" type="slidenum">
              <a:rPr lang="en-US" smtClean="0"/>
              <a:t>23</a:t>
            </a:fld>
            <a:endParaRPr lang="en-US" dirty="0"/>
          </a:p>
        </p:txBody>
      </p:sp>
    </p:spTree>
    <p:extLst>
      <p:ext uri="{BB962C8B-B14F-4D97-AF65-F5344CB8AC3E}">
        <p14:creationId xmlns:p14="http://schemas.microsoft.com/office/powerpoint/2010/main" val="9528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484CE9-B8D8-FA48-90A4-75C48B7D81A5}"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9B2FC-2C92-E34E-99FE-1757F45A7FF9}" type="slidenum">
              <a:rPr lang="en-US" smtClean="0"/>
              <a:t>‹#›</a:t>
            </a:fld>
            <a:endParaRPr lang="en-US" dirty="0"/>
          </a:p>
        </p:txBody>
      </p:sp>
    </p:spTree>
    <p:extLst>
      <p:ext uri="{BB962C8B-B14F-4D97-AF65-F5344CB8AC3E}">
        <p14:creationId xmlns:p14="http://schemas.microsoft.com/office/powerpoint/2010/main" val="209943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84CE9-B8D8-FA48-90A4-75C48B7D81A5}"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9B2FC-2C92-E34E-99FE-1757F45A7FF9}" type="slidenum">
              <a:rPr lang="en-US" smtClean="0"/>
              <a:t>‹#›</a:t>
            </a:fld>
            <a:endParaRPr lang="en-US" dirty="0"/>
          </a:p>
        </p:txBody>
      </p:sp>
    </p:spTree>
    <p:extLst>
      <p:ext uri="{BB962C8B-B14F-4D97-AF65-F5344CB8AC3E}">
        <p14:creationId xmlns:p14="http://schemas.microsoft.com/office/powerpoint/2010/main" val="138955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84CE9-B8D8-FA48-90A4-75C48B7D81A5}"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9B2FC-2C92-E34E-99FE-1757F45A7FF9}" type="slidenum">
              <a:rPr lang="en-US" smtClean="0"/>
              <a:t>‹#›</a:t>
            </a:fld>
            <a:endParaRPr lang="en-US" dirty="0"/>
          </a:p>
        </p:txBody>
      </p:sp>
    </p:spTree>
    <p:extLst>
      <p:ext uri="{BB962C8B-B14F-4D97-AF65-F5344CB8AC3E}">
        <p14:creationId xmlns:p14="http://schemas.microsoft.com/office/powerpoint/2010/main" val="33405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84CE9-B8D8-FA48-90A4-75C48B7D81A5}"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9B2FC-2C92-E34E-99FE-1757F45A7FF9}" type="slidenum">
              <a:rPr lang="en-US" smtClean="0"/>
              <a:t>‹#›</a:t>
            </a:fld>
            <a:endParaRPr lang="en-US" dirty="0"/>
          </a:p>
        </p:txBody>
      </p:sp>
    </p:spTree>
    <p:extLst>
      <p:ext uri="{BB962C8B-B14F-4D97-AF65-F5344CB8AC3E}">
        <p14:creationId xmlns:p14="http://schemas.microsoft.com/office/powerpoint/2010/main" val="346865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84CE9-B8D8-FA48-90A4-75C48B7D81A5}"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89B2FC-2C92-E34E-99FE-1757F45A7FF9}" type="slidenum">
              <a:rPr lang="en-US" smtClean="0"/>
              <a:t>‹#›</a:t>
            </a:fld>
            <a:endParaRPr lang="en-US" dirty="0"/>
          </a:p>
        </p:txBody>
      </p:sp>
    </p:spTree>
    <p:extLst>
      <p:ext uri="{BB962C8B-B14F-4D97-AF65-F5344CB8AC3E}">
        <p14:creationId xmlns:p14="http://schemas.microsoft.com/office/powerpoint/2010/main" val="388702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484CE9-B8D8-FA48-90A4-75C48B7D81A5}"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9B2FC-2C92-E34E-99FE-1757F45A7FF9}" type="slidenum">
              <a:rPr lang="en-US" smtClean="0"/>
              <a:t>‹#›</a:t>
            </a:fld>
            <a:endParaRPr lang="en-US" dirty="0"/>
          </a:p>
        </p:txBody>
      </p:sp>
    </p:spTree>
    <p:extLst>
      <p:ext uri="{BB962C8B-B14F-4D97-AF65-F5344CB8AC3E}">
        <p14:creationId xmlns:p14="http://schemas.microsoft.com/office/powerpoint/2010/main" val="2600261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484CE9-B8D8-FA48-90A4-75C48B7D81A5}" type="datetimeFigureOut">
              <a:rPr lang="en-US" smtClean="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89B2FC-2C92-E34E-99FE-1757F45A7FF9}" type="slidenum">
              <a:rPr lang="en-US" smtClean="0"/>
              <a:t>‹#›</a:t>
            </a:fld>
            <a:endParaRPr lang="en-US" dirty="0"/>
          </a:p>
        </p:txBody>
      </p:sp>
    </p:spTree>
    <p:extLst>
      <p:ext uri="{BB962C8B-B14F-4D97-AF65-F5344CB8AC3E}">
        <p14:creationId xmlns:p14="http://schemas.microsoft.com/office/powerpoint/2010/main" val="286951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484CE9-B8D8-FA48-90A4-75C48B7D81A5}" type="datetimeFigureOut">
              <a:rPr lang="en-US" smtClean="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89B2FC-2C92-E34E-99FE-1757F45A7FF9}" type="slidenum">
              <a:rPr lang="en-US" smtClean="0"/>
              <a:t>‹#›</a:t>
            </a:fld>
            <a:endParaRPr lang="en-US" dirty="0"/>
          </a:p>
        </p:txBody>
      </p:sp>
    </p:spTree>
    <p:extLst>
      <p:ext uri="{BB962C8B-B14F-4D97-AF65-F5344CB8AC3E}">
        <p14:creationId xmlns:p14="http://schemas.microsoft.com/office/powerpoint/2010/main" val="291080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84CE9-B8D8-FA48-90A4-75C48B7D81A5}" type="datetimeFigureOut">
              <a:rPr lang="en-US" smtClean="0"/>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89B2FC-2C92-E34E-99FE-1757F45A7FF9}" type="slidenum">
              <a:rPr lang="en-US" smtClean="0"/>
              <a:t>‹#›</a:t>
            </a:fld>
            <a:endParaRPr lang="en-US" dirty="0"/>
          </a:p>
        </p:txBody>
      </p:sp>
    </p:spTree>
    <p:extLst>
      <p:ext uri="{BB962C8B-B14F-4D97-AF65-F5344CB8AC3E}">
        <p14:creationId xmlns:p14="http://schemas.microsoft.com/office/powerpoint/2010/main" val="107484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484CE9-B8D8-FA48-90A4-75C48B7D81A5}"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9B2FC-2C92-E34E-99FE-1757F45A7FF9}" type="slidenum">
              <a:rPr lang="en-US" smtClean="0"/>
              <a:t>‹#›</a:t>
            </a:fld>
            <a:endParaRPr lang="en-US" dirty="0"/>
          </a:p>
        </p:txBody>
      </p:sp>
    </p:spTree>
    <p:extLst>
      <p:ext uri="{BB962C8B-B14F-4D97-AF65-F5344CB8AC3E}">
        <p14:creationId xmlns:p14="http://schemas.microsoft.com/office/powerpoint/2010/main" val="202814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dirty="0"/>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484CE9-B8D8-FA48-90A4-75C48B7D81A5}"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89B2FC-2C92-E34E-99FE-1757F45A7FF9}" type="slidenum">
              <a:rPr lang="en-US" smtClean="0"/>
              <a:t>‹#›</a:t>
            </a:fld>
            <a:endParaRPr lang="en-US" dirty="0"/>
          </a:p>
        </p:txBody>
      </p:sp>
    </p:spTree>
    <p:extLst>
      <p:ext uri="{BB962C8B-B14F-4D97-AF65-F5344CB8AC3E}">
        <p14:creationId xmlns:p14="http://schemas.microsoft.com/office/powerpoint/2010/main" val="105953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53484CE9-B8D8-FA48-90A4-75C48B7D81A5}" type="datetimeFigureOut">
              <a:rPr lang="en-US" smtClean="0"/>
              <a:t>1/25/2024</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3D89B2FC-2C92-E34E-99FE-1757F45A7FF9}" type="slidenum">
              <a:rPr lang="en-US" smtClean="0"/>
              <a:t>‹#›</a:t>
            </a:fld>
            <a:endParaRPr lang="en-US" dirty="0"/>
          </a:p>
        </p:txBody>
      </p:sp>
    </p:spTree>
    <p:extLst>
      <p:ext uri="{BB962C8B-B14F-4D97-AF65-F5344CB8AC3E}">
        <p14:creationId xmlns:p14="http://schemas.microsoft.com/office/powerpoint/2010/main" val="2401064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493"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609493" rtl="0" eaLnBrk="1" latinLnBrk="0" hangingPunct="1">
        <a:spcBef>
          <a:spcPct val="20000"/>
        </a:spcBef>
        <a:buFont typeface="Arial"/>
        <a:buChar char="•"/>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gicinc.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s://www.ucsusa.org/killerheat"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7.jpeg"/><Relationship Id="rId7"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schluter@gicinc.org" TargetMode="External"/><Relationship Id="rId5" Type="http://schemas.openxmlformats.org/officeDocument/2006/relationships/hyperlink" Target="mailto:Dmatchette@gicinc.org" TargetMode="External"/><Relationship Id="rId4" Type="http://schemas.openxmlformats.org/officeDocument/2006/relationships/hyperlink" Target="mailto:mlee@gicinc.org" TargetMode="External"/><Relationship Id="rId9" Type="http://schemas.openxmlformats.org/officeDocument/2006/relationships/image" Target="../media/image44.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emf"/><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522412" y="0"/>
            <a:ext cx="9144000" cy="685800"/>
          </a:xfrm>
          <a:prstGeom prst="rect">
            <a:avLst/>
          </a:prstGeom>
          <a:solidFill>
            <a:srgbClr val="63815A"/>
          </a:solidFill>
          <a:ln w="9525">
            <a:noFill/>
            <a:miter lim="800000"/>
            <a:headEnd/>
            <a:tailEnd/>
          </a:ln>
        </p:spPr>
        <p:txBody>
          <a:bodyPr wrap="none" anchor="ctr"/>
          <a:lstStyle/>
          <a:p>
            <a:endParaRPr lang="en-US" dirty="0"/>
          </a:p>
        </p:txBody>
      </p:sp>
      <p:sp>
        <p:nvSpPr>
          <p:cNvPr id="3075" name="Rectangle 7"/>
          <p:cNvSpPr>
            <a:spLocks noChangeArrowheads="1"/>
          </p:cNvSpPr>
          <p:nvPr/>
        </p:nvSpPr>
        <p:spPr bwMode="auto">
          <a:xfrm>
            <a:off x="1522412" y="0"/>
            <a:ext cx="9144000" cy="6629400"/>
          </a:xfrm>
          <a:prstGeom prst="rect">
            <a:avLst/>
          </a:prstGeom>
          <a:solidFill>
            <a:srgbClr val="FFFFDF"/>
          </a:solidFill>
          <a:ln w="9525">
            <a:solidFill>
              <a:schemeClr val="tx1"/>
            </a:solidFill>
            <a:miter lim="800000"/>
            <a:headEnd/>
            <a:tailEnd/>
          </a:ln>
        </p:spPr>
        <p:txBody>
          <a:bodyPr wrap="none" anchor="ctr"/>
          <a:lstStyle/>
          <a:p>
            <a:endParaRPr lang="en-US" dirty="0"/>
          </a:p>
        </p:txBody>
      </p:sp>
      <p:sp>
        <p:nvSpPr>
          <p:cNvPr id="3076" name="Rectangle 3"/>
          <p:cNvSpPr>
            <a:spLocks noChangeArrowheads="1"/>
          </p:cNvSpPr>
          <p:nvPr/>
        </p:nvSpPr>
        <p:spPr bwMode="auto">
          <a:xfrm>
            <a:off x="-1" y="6629399"/>
            <a:ext cx="12188825" cy="248425"/>
          </a:xfrm>
          <a:prstGeom prst="rect">
            <a:avLst/>
          </a:prstGeom>
          <a:solidFill>
            <a:srgbClr val="63815A"/>
          </a:solidFill>
          <a:ln w="9525">
            <a:noFill/>
            <a:miter lim="800000"/>
            <a:headEnd/>
            <a:tailEnd/>
          </a:ln>
        </p:spPr>
        <p:txBody>
          <a:bodyPr wrap="none" anchor="ctr"/>
          <a:lstStyle/>
          <a:p>
            <a:endParaRPr lang="en-US" dirty="0"/>
          </a:p>
        </p:txBody>
      </p:sp>
      <p:pic>
        <p:nvPicPr>
          <p:cNvPr id="3077" name="Picture 5" descr="C:\Documents and Settings\Alisa Hefner\Desktop\splash_background.gif"/>
          <p:cNvPicPr>
            <a:picLocks noChangeAspect="1" noChangeArrowheads="1"/>
          </p:cNvPicPr>
          <p:nvPr/>
        </p:nvPicPr>
        <p:blipFill>
          <a:blip r:embed="rId3" cstate="print"/>
          <a:srcRect/>
          <a:stretch>
            <a:fillRect/>
          </a:stretch>
        </p:blipFill>
        <p:spPr bwMode="auto">
          <a:xfrm>
            <a:off x="0" y="-24358"/>
            <a:ext cx="10341412" cy="6653758"/>
          </a:xfrm>
          <a:prstGeom prst="rect">
            <a:avLst/>
          </a:prstGeom>
          <a:noFill/>
          <a:ln w="9525">
            <a:noFill/>
            <a:miter lim="800000"/>
            <a:headEnd/>
            <a:tailEnd/>
          </a:ln>
        </p:spPr>
      </p:pic>
      <p:sp>
        <p:nvSpPr>
          <p:cNvPr id="3078" name="Text Box 8"/>
          <p:cNvSpPr txBox="1">
            <a:spLocks noChangeArrowheads="1"/>
          </p:cNvSpPr>
          <p:nvPr/>
        </p:nvSpPr>
        <p:spPr bwMode="auto">
          <a:xfrm>
            <a:off x="1522413" y="1676401"/>
            <a:ext cx="7307263" cy="584775"/>
          </a:xfrm>
          <a:prstGeom prst="rect">
            <a:avLst/>
          </a:prstGeom>
          <a:noFill/>
          <a:ln w="9525">
            <a:noFill/>
            <a:miter lim="800000"/>
            <a:headEnd/>
            <a:tailEnd/>
          </a:ln>
        </p:spPr>
        <p:txBody>
          <a:bodyPr wrap="square">
            <a:spAutoFit/>
          </a:bodyPr>
          <a:lstStyle/>
          <a:p>
            <a:pPr algn="ctr">
              <a:spcBef>
                <a:spcPts val="600"/>
              </a:spcBef>
            </a:pPr>
            <a:endParaRPr lang="en-US" sz="700" dirty="0">
              <a:solidFill>
                <a:schemeClr val="bg1"/>
              </a:solidFill>
              <a:latin typeface="Tahoma" pitchFamily="34" charset="0"/>
              <a:cs typeface="Times New Roman" pitchFamily="18" charset="0"/>
            </a:endParaRPr>
          </a:p>
          <a:p>
            <a:pPr algn="ctr">
              <a:spcBef>
                <a:spcPts val="600"/>
              </a:spcBef>
            </a:pPr>
            <a:endParaRPr lang="en-US" sz="2000" dirty="0">
              <a:solidFill>
                <a:schemeClr val="bg1"/>
              </a:solidFill>
              <a:latin typeface="Tahoma" pitchFamily="34" charset="0"/>
              <a:cs typeface="Times New Roman" pitchFamily="18" charset="0"/>
            </a:endParaRPr>
          </a:p>
        </p:txBody>
      </p:sp>
      <p:sp>
        <p:nvSpPr>
          <p:cNvPr id="12" name="Rectangle 11"/>
          <p:cNvSpPr/>
          <p:nvPr/>
        </p:nvSpPr>
        <p:spPr>
          <a:xfrm>
            <a:off x="567924" y="222811"/>
            <a:ext cx="6347460" cy="6347892"/>
          </a:xfrm>
          <a:prstGeom prst="rect">
            <a:avLst/>
          </a:prstGeom>
        </p:spPr>
        <p:txBody>
          <a:bodyPr wrap="square">
            <a:spAutoFit/>
          </a:bodyPr>
          <a:lstStyle/>
          <a:p>
            <a:pPr algn="ctr"/>
            <a:r>
              <a:rPr lang="en-US" sz="3600" dirty="0">
                <a:solidFill>
                  <a:schemeClr val="bg1"/>
                </a:solidFill>
                <a:latin typeface="Tahoma" pitchFamily="34" charset="0"/>
                <a:ea typeface="Tahoma" pitchFamily="34" charset="0"/>
                <a:cs typeface="Tahoma" pitchFamily="34" charset="0"/>
              </a:rPr>
              <a:t>Tifton, Georgia</a:t>
            </a:r>
            <a:endParaRPr lang="en-US" sz="4000" dirty="0">
              <a:solidFill>
                <a:schemeClr val="bg1"/>
              </a:solidFill>
              <a:latin typeface="Tahoma" pitchFamily="34" charset="0"/>
              <a:ea typeface="Tahoma" pitchFamily="34" charset="0"/>
              <a:cs typeface="Tahoma" pitchFamily="34" charset="0"/>
            </a:endParaRPr>
          </a:p>
          <a:p>
            <a:pPr algn="ctr"/>
            <a:endParaRPr lang="en-US" sz="4000" dirty="0">
              <a:solidFill>
                <a:schemeClr val="bg1"/>
              </a:solidFill>
              <a:latin typeface="Tahoma" pitchFamily="34" charset="0"/>
              <a:ea typeface="Tahoma" pitchFamily="34" charset="0"/>
              <a:cs typeface="Tahoma" pitchFamily="34" charset="0"/>
            </a:endParaRPr>
          </a:p>
          <a:p>
            <a:pPr algn="ctr"/>
            <a:r>
              <a:rPr lang="en-US" sz="4000" dirty="0">
                <a:solidFill>
                  <a:schemeClr val="bg1"/>
                </a:solidFill>
                <a:latin typeface="Tahoma" pitchFamily="34" charset="0"/>
                <a:ea typeface="Tahoma" pitchFamily="34" charset="0"/>
                <a:cs typeface="Tahoma" pitchFamily="34" charset="0"/>
              </a:rPr>
              <a:t>Tree Canopy Project Overview</a:t>
            </a:r>
            <a:endParaRPr lang="en-US" sz="4400" dirty="0">
              <a:solidFill>
                <a:schemeClr val="bg1"/>
              </a:solidFill>
              <a:latin typeface="Tahoma" pitchFamily="34" charset="0"/>
              <a:ea typeface="Tahoma" pitchFamily="34" charset="0"/>
              <a:cs typeface="Tahoma" pitchFamily="34" charset="0"/>
            </a:endParaRPr>
          </a:p>
          <a:p>
            <a:pPr algn="ctr"/>
            <a:endParaRPr lang="en-US" dirty="0">
              <a:solidFill>
                <a:schemeClr val="bg1"/>
              </a:solidFill>
              <a:latin typeface="Tahoma" pitchFamily="34" charset="0"/>
              <a:ea typeface="Tahoma" pitchFamily="34" charset="0"/>
              <a:cs typeface="Tahoma" pitchFamily="34" charset="0"/>
            </a:endParaRPr>
          </a:p>
          <a:p>
            <a:pPr algn="ctr"/>
            <a:endParaRPr lang="en-US" dirty="0">
              <a:solidFill>
                <a:schemeClr val="bg1"/>
              </a:solidFill>
              <a:latin typeface="Tahoma" pitchFamily="34" charset="0"/>
              <a:ea typeface="Tahoma" pitchFamily="34" charset="0"/>
              <a:cs typeface="Tahoma" pitchFamily="34" charset="0"/>
            </a:endParaRPr>
          </a:p>
          <a:p>
            <a:pPr algn="ctr"/>
            <a:endParaRPr lang="en-US" dirty="0">
              <a:solidFill>
                <a:schemeClr val="bg1"/>
              </a:solidFill>
              <a:latin typeface="Tahoma" pitchFamily="34" charset="0"/>
              <a:ea typeface="Tahoma" pitchFamily="34" charset="0"/>
              <a:cs typeface="Tahoma" pitchFamily="34" charset="0"/>
            </a:endParaRPr>
          </a:p>
          <a:p>
            <a:pPr algn="ctr"/>
            <a:endParaRPr lang="en-US" dirty="0">
              <a:solidFill>
                <a:schemeClr val="bg1"/>
              </a:solidFill>
              <a:latin typeface="Tahoma" pitchFamily="34" charset="0"/>
              <a:ea typeface="Tahoma" pitchFamily="34" charset="0"/>
              <a:cs typeface="Tahoma" pitchFamily="34" charset="0"/>
            </a:endParaRPr>
          </a:p>
          <a:p>
            <a:pPr algn="ctr"/>
            <a:endParaRPr lang="en-US" dirty="0">
              <a:solidFill>
                <a:schemeClr val="bg1"/>
              </a:solidFill>
              <a:latin typeface="Tahoma" pitchFamily="34" charset="0"/>
              <a:ea typeface="Tahoma" pitchFamily="34" charset="0"/>
              <a:cs typeface="Tahoma" pitchFamily="34" charset="0"/>
            </a:endParaRPr>
          </a:p>
          <a:p>
            <a:pPr algn="ctr"/>
            <a:r>
              <a:rPr lang="en-US" dirty="0">
                <a:solidFill>
                  <a:schemeClr val="bg1"/>
                </a:solidFill>
                <a:latin typeface="Tahoma" pitchFamily="34" charset="0"/>
                <a:ea typeface="Tahoma" pitchFamily="34" charset="0"/>
                <a:cs typeface="Tahoma" pitchFamily="34" charset="0"/>
              </a:rPr>
              <a:t>Matthew Lee</a:t>
            </a:r>
          </a:p>
          <a:p>
            <a:pPr algn="ctr"/>
            <a:r>
              <a:rPr lang="en-US" dirty="0">
                <a:solidFill>
                  <a:schemeClr val="bg1"/>
                </a:solidFill>
                <a:latin typeface="Tahoma" pitchFamily="34" charset="0"/>
                <a:ea typeface="Tahoma" pitchFamily="34" charset="0"/>
                <a:cs typeface="Tahoma" pitchFamily="34" charset="0"/>
              </a:rPr>
              <a:t>Derek </a:t>
            </a:r>
            <a:r>
              <a:rPr lang="en-US" dirty="0" err="1">
                <a:solidFill>
                  <a:schemeClr val="bg1"/>
                </a:solidFill>
                <a:latin typeface="Tahoma" pitchFamily="34" charset="0"/>
                <a:ea typeface="Tahoma" pitchFamily="34" charset="0"/>
                <a:cs typeface="Tahoma" pitchFamily="34" charset="0"/>
              </a:rPr>
              <a:t>Matchette</a:t>
            </a:r>
            <a:endParaRPr lang="en-US" dirty="0">
              <a:solidFill>
                <a:schemeClr val="bg1"/>
              </a:solidFill>
              <a:latin typeface="Tahoma" pitchFamily="34" charset="0"/>
              <a:ea typeface="Tahoma" pitchFamily="34" charset="0"/>
              <a:cs typeface="Tahoma" pitchFamily="34" charset="0"/>
            </a:endParaRPr>
          </a:p>
          <a:p>
            <a:pPr algn="ctr"/>
            <a:r>
              <a:rPr lang="en-US" dirty="0">
                <a:solidFill>
                  <a:schemeClr val="bg1"/>
                </a:solidFill>
                <a:latin typeface="Tahoma" pitchFamily="34" charset="0"/>
                <a:ea typeface="Tahoma" pitchFamily="34" charset="0"/>
                <a:cs typeface="Tahoma" pitchFamily="34" charset="0"/>
              </a:rPr>
              <a:t>Green Infrastructure Center</a:t>
            </a:r>
          </a:p>
          <a:p>
            <a:pPr algn="ctr"/>
            <a:r>
              <a:rPr lang="en-US" dirty="0">
                <a:solidFill>
                  <a:schemeClr val="bg1"/>
                </a:solidFill>
                <a:latin typeface="Tahoma" pitchFamily="34" charset="0"/>
                <a:ea typeface="Tahoma" pitchFamily="34" charset="0"/>
                <a:cs typeface="Tahoma" pitchFamily="34" charset="0"/>
                <a:hlinkClick r:id="rId4"/>
              </a:rPr>
              <a:t>www.gicinc.org</a:t>
            </a:r>
            <a:endParaRPr lang="en-US" dirty="0">
              <a:solidFill>
                <a:schemeClr val="bg1"/>
              </a:solidFill>
              <a:latin typeface="Tahoma" pitchFamily="34" charset="0"/>
              <a:ea typeface="Tahoma" pitchFamily="34" charset="0"/>
              <a:cs typeface="Tahoma" pitchFamily="34" charset="0"/>
            </a:endParaRPr>
          </a:p>
          <a:p>
            <a:pPr algn="ctr"/>
            <a:endParaRPr lang="en-US" sz="1050" dirty="0">
              <a:solidFill>
                <a:schemeClr val="bg1"/>
              </a:solidFill>
              <a:latin typeface="Tahoma" pitchFamily="34" charset="0"/>
              <a:ea typeface="Tahoma" pitchFamily="34" charset="0"/>
              <a:cs typeface="Tahoma" pitchFamily="34" charset="0"/>
            </a:endParaRPr>
          </a:p>
          <a:p>
            <a:pPr algn="ctr"/>
            <a:r>
              <a:rPr lang="en-US" dirty="0">
                <a:solidFill>
                  <a:schemeClr val="bg1"/>
                </a:solidFill>
                <a:latin typeface="Tahoma" pitchFamily="34" charset="0"/>
                <a:ea typeface="Tahoma" pitchFamily="34" charset="0"/>
                <a:cs typeface="Tahoma" pitchFamily="34" charset="0"/>
              </a:rPr>
              <a:t>January 24, 2024</a:t>
            </a:r>
          </a:p>
        </p:txBody>
      </p:sp>
      <p:pic>
        <p:nvPicPr>
          <p:cNvPr id="2" name="Picture 1">
            <a:extLst>
              <a:ext uri="{FF2B5EF4-FFF2-40B4-BE49-F238E27FC236}">
                <a16:creationId xmlns:a16="http://schemas.microsoft.com/office/drawing/2014/main" id="{8E6B1A34-67C9-C14B-B5C6-AE065A24D60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200900" y="-24358"/>
            <a:ext cx="4987925" cy="6650567"/>
          </a:xfrm>
          <a:prstGeom prst="rect">
            <a:avLst/>
          </a:prstGeom>
        </p:spPr>
      </p:pic>
      <p:pic>
        <p:nvPicPr>
          <p:cNvPr id="6" name="Picture 5">
            <a:extLst>
              <a:ext uri="{FF2B5EF4-FFF2-40B4-BE49-F238E27FC236}">
                <a16:creationId xmlns:a16="http://schemas.microsoft.com/office/drawing/2014/main" id="{0304319B-39F1-3137-62BE-35AE6773F3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35925" y="3082963"/>
            <a:ext cx="3857143" cy="1050185"/>
          </a:xfrm>
          <a:prstGeom prst="rect">
            <a:avLst/>
          </a:prstGeom>
        </p:spPr>
      </p:pic>
    </p:spTree>
    <p:extLst>
      <p:ext uri="{BB962C8B-B14F-4D97-AF65-F5344CB8AC3E}">
        <p14:creationId xmlns:p14="http://schemas.microsoft.com/office/powerpoint/2010/main" val="3291015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30" y="1271659"/>
            <a:ext cx="4694333" cy="432439"/>
          </a:xfrm>
        </p:spPr>
        <p:txBody>
          <a:bodyPr>
            <a:noAutofit/>
          </a:bodyPr>
          <a:lstStyle/>
          <a:p>
            <a:pPr algn="l"/>
            <a:r>
              <a:rPr lang="en-US" sz="2400" dirty="0">
                <a:solidFill>
                  <a:srgbClr val="63815A"/>
                </a:solidFill>
                <a:latin typeface="Tahoma" pitchFamily="34" charset="0"/>
                <a:ea typeface="+mn-ea"/>
                <a:cs typeface="Times New Roman" pitchFamily="18" charset="0"/>
              </a:rPr>
              <a:t>Air Quality Benefits (2021 data)</a:t>
            </a:r>
          </a:p>
        </p:txBody>
      </p:sp>
      <p:grpSp>
        <p:nvGrpSpPr>
          <p:cNvPr id="4" name="Group 3"/>
          <p:cNvGrpSpPr/>
          <p:nvPr/>
        </p:nvGrpSpPr>
        <p:grpSpPr>
          <a:xfrm>
            <a:off x="0" y="0"/>
            <a:ext cx="12192000" cy="685800"/>
            <a:chOff x="0" y="0"/>
            <a:chExt cx="12192000" cy="685800"/>
          </a:xfrm>
        </p:grpSpPr>
        <p:sp>
          <p:nvSpPr>
            <p:cNvPr id="5"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7"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10" name="TextBox 9">
            <a:extLst>
              <a:ext uri="{FF2B5EF4-FFF2-40B4-BE49-F238E27FC236}">
                <a16:creationId xmlns:a16="http://schemas.microsoft.com/office/drawing/2014/main" id="{DE5A1D1D-169C-4974-8798-506BE86FD982}"/>
              </a:ext>
            </a:extLst>
          </p:cNvPr>
          <p:cNvSpPr txBox="1"/>
          <p:nvPr/>
        </p:nvSpPr>
        <p:spPr>
          <a:xfrm>
            <a:off x="1476637" y="127072"/>
            <a:ext cx="3432517" cy="461665"/>
          </a:xfrm>
          <a:prstGeom prst="rect">
            <a:avLst/>
          </a:prstGeom>
          <a:noFill/>
        </p:spPr>
        <p:txBody>
          <a:bodyPr wrap="square" rtlCol="0">
            <a:spAutoFit/>
          </a:bodyPr>
          <a:lstStyle/>
          <a:p>
            <a:r>
              <a:rPr lang="en-US" dirty="0">
                <a:solidFill>
                  <a:schemeClr val="bg1"/>
                </a:solidFill>
              </a:rPr>
              <a:t>ECOSYSTEM SERVICES</a:t>
            </a:r>
          </a:p>
        </p:txBody>
      </p:sp>
      <p:sp>
        <p:nvSpPr>
          <p:cNvPr id="13" name="TextBox 12">
            <a:extLst>
              <a:ext uri="{FF2B5EF4-FFF2-40B4-BE49-F238E27FC236}">
                <a16:creationId xmlns:a16="http://schemas.microsoft.com/office/drawing/2014/main" id="{2429F6C9-8783-460C-A52D-766ABD890A05}"/>
              </a:ext>
            </a:extLst>
          </p:cNvPr>
          <p:cNvSpPr txBox="1"/>
          <p:nvPr/>
        </p:nvSpPr>
        <p:spPr>
          <a:xfrm>
            <a:off x="492030" y="6161649"/>
            <a:ext cx="11307430" cy="369332"/>
          </a:xfrm>
          <a:prstGeom prst="rect">
            <a:avLst/>
          </a:prstGeom>
          <a:noFill/>
        </p:spPr>
        <p:txBody>
          <a:bodyPr wrap="square" rtlCol="0">
            <a:spAutoFit/>
          </a:bodyPr>
          <a:lstStyle/>
          <a:p>
            <a:r>
              <a:rPr lang="en-US" sz="1800" i="1" dirty="0"/>
              <a:t>Source: </a:t>
            </a:r>
            <a:r>
              <a:rPr lang="en-US" sz="1800" i="1" dirty="0" err="1"/>
              <a:t>Hirabayashi</a:t>
            </a:r>
            <a:r>
              <a:rPr lang="en-US" sz="1800" i="1" dirty="0"/>
              <a:t>, 2014, “</a:t>
            </a:r>
            <a:r>
              <a:rPr lang="en-US" sz="1800" i="1" dirty="0" err="1"/>
              <a:t>i</a:t>
            </a:r>
            <a:r>
              <a:rPr lang="en-US" sz="1800" i="1" dirty="0"/>
              <a:t>-Tree Canopy Air Pollutant Removal and Monetary Value Model Descriptions”</a:t>
            </a:r>
          </a:p>
        </p:txBody>
      </p:sp>
      <p:pic>
        <p:nvPicPr>
          <p:cNvPr id="9" name="Picture 8">
            <a:extLst>
              <a:ext uri="{FF2B5EF4-FFF2-40B4-BE49-F238E27FC236}">
                <a16:creationId xmlns:a16="http://schemas.microsoft.com/office/drawing/2014/main" id="{6D8AC448-2436-5DC4-E424-E21A8D0B354E}"/>
              </a:ext>
            </a:extLst>
          </p:cNvPr>
          <p:cNvPicPr>
            <a:picLocks noChangeAspect="1"/>
          </p:cNvPicPr>
          <p:nvPr/>
        </p:nvPicPr>
        <p:blipFill>
          <a:blip r:embed="rId2"/>
          <a:srcRect/>
          <a:stretch/>
        </p:blipFill>
        <p:spPr>
          <a:xfrm>
            <a:off x="345595" y="2302261"/>
            <a:ext cx="11453865" cy="2719153"/>
          </a:xfrm>
          <a:prstGeom prst="rect">
            <a:avLst/>
          </a:prstGeom>
        </p:spPr>
      </p:pic>
      <p:pic>
        <p:nvPicPr>
          <p:cNvPr id="11" name="Picture 10">
            <a:extLst>
              <a:ext uri="{FF2B5EF4-FFF2-40B4-BE49-F238E27FC236}">
                <a16:creationId xmlns:a16="http://schemas.microsoft.com/office/drawing/2014/main" id="{EF4094D1-D7AC-A5A5-BE3B-4C6F9EA34A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6363" y="22216"/>
            <a:ext cx="2238916" cy="609606"/>
          </a:xfrm>
          <a:prstGeom prst="rect">
            <a:avLst/>
          </a:prstGeom>
        </p:spPr>
      </p:pic>
    </p:spTree>
    <p:extLst>
      <p:ext uri="{BB962C8B-B14F-4D97-AF65-F5344CB8AC3E}">
        <p14:creationId xmlns:p14="http://schemas.microsoft.com/office/powerpoint/2010/main" val="179917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65" y="747098"/>
            <a:ext cx="6959852" cy="829367"/>
          </a:xfrm>
        </p:spPr>
        <p:txBody>
          <a:bodyPr>
            <a:noAutofit/>
          </a:bodyPr>
          <a:lstStyle/>
          <a:p>
            <a:pPr algn="l"/>
            <a:r>
              <a:rPr lang="en-US" sz="2400" dirty="0">
                <a:solidFill>
                  <a:srgbClr val="63815A"/>
                </a:solidFill>
                <a:latin typeface="Tahoma" pitchFamily="34" charset="0"/>
                <a:ea typeface="+mn-ea"/>
                <a:cs typeface="Times New Roman" pitchFamily="18" charset="0"/>
              </a:rPr>
              <a:t>Carbon Sequestration &amp; Storage (2021 data)</a:t>
            </a:r>
          </a:p>
        </p:txBody>
      </p:sp>
      <p:grpSp>
        <p:nvGrpSpPr>
          <p:cNvPr id="4" name="Group 3"/>
          <p:cNvGrpSpPr/>
          <p:nvPr/>
        </p:nvGrpSpPr>
        <p:grpSpPr>
          <a:xfrm>
            <a:off x="0" y="0"/>
            <a:ext cx="12192000" cy="685800"/>
            <a:chOff x="0" y="0"/>
            <a:chExt cx="12192000" cy="685800"/>
          </a:xfrm>
        </p:grpSpPr>
        <p:sp>
          <p:nvSpPr>
            <p:cNvPr id="5"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7"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10" name="TextBox 9">
            <a:extLst>
              <a:ext uri="{FF2B5EF4-FFF2-40B4-BE49-F238E27FC236}">
                <a16:creationId xmlns:a16="http://schemas.microsoft.com/office/drawing/2014/main" id="{DE5A1D1D-169C-4974-8798-506BE86FD982}"/>
              </a:ext>
            </a:extLst>
          </p:cNvPr>
          <p:cNvSpPr txBox="1"/>
          <p:nvPr/>
        </p:nvSpPr>
        <p:spPr>
          <a:xfrm>
            <a:off x="933381" y="112066"/>
            <a:ext cx="3432517" cy="461665"/>
          </a:xfrm>
          <a:prstGeom prst="rect">
            <a:avLst/>
          </a:prstGeom>
          <a:noFill/>
        </p:spPr>
        <p:txBody>
          <a:bodyPr wrap="square" rtlCol="0">
            <a:spAutoFit/>
          </a:bodyPr>
          <a:lstStyle/>
          <a:p>
            <a:r>
              <a:rPr lang="en-US" dirty="0">
                <a:solidFill>
                  <a:schemeClr val="bg1"/>
                </a:solidFill>
              </a:rPr>
              <a:t>ECOSYSTEM SERVICES</a:t>
            </a:r>
          </a:p>
        </p:txBody>
      </p:sp>
      <p:sp>
        <p:nvSpPr>
          <p:cNvPr id="14" name="TextBox 13">
            <a:extLst>
              <a:ext uri="{FF2B5EF4-FFF2-40B4-BE49-F238E27FC236}">
                <a16:creationId xmlns:a16="http://schemas.microsoft.com/office/drawing/2014/main" id="{E390B0C6-D4E3-4408-8DB3-613EA144013B}"/>
              </a:ext>
            </a:extLst>
          </p:cNvPr>
          <p:cNvSpPr txBox="1"/>
          <p:nvPr/>
        </p:nvSpPr>
        <p:spPr>
          <a:xfrm>
            <a:off x="112542" y="6375663"/>
            <a:ext cx="11957538" cy="369332"/>
          </a:xfrm>
          <a:prstGeom prst="rect">
            <a:avLst/>
          </a:prstGeom>
          <a:noFill/>
        </p:spPr>
        <p:txBody>
          <a:bodyPr wrap="square" rtlCol="0">
            <a:spAutoFit/>
          </a:bodyPr>
          <a:lstStyle/>
          <a:p>
            <a:r>
              <a:rPr lang="en-US" sz="1800" i="1" dirty="0"/>
              <a:t>Source: Nowak, D. et al., 2013, “</a:t>
            </a:r>
            <a:r>
              <a:rPr lang="en-US" sz="1800" i="1" dirty="0">
                <a:latin typeface="AdvOT863180fb"/>
              </a:rPr>
              <a:t>Carbon storage and sequestration by trees in urban and community areas of the United States</a:t>
            </a:r>
            <a:r>
              <a:rPr lang="en-US" sz="1800" i="1" dirty="0"/>
              <a:t>”</a:t>
            </a:r>
          </a:p>
        </p:txBody>
      </p:sp>
      <p:pic>
        <p:nvPicPr>
          <p:cNvPr id="9" name="Picture 8">
            <a:extLst>
              <a:ext uri="{FF2B5EF4-FFF2-40B4-BE49-F238E27FC236}">
                <a16:creationId xmlns:a16="http://schemas.microsoft.com/office/drawing/2014/main" id="{F4ACCBED-A28D-C7BE-7695-9AFCD3B2FE1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389901" y="3284352"/>
            <a:ext cx="3803783" cy="2852838"/>
          </a:xfrm>
          <a:prstGeom prst="rect">
            <a:avLst/>
          </a:prstGeom>
        </p:spPr>
      </p:pic>
      <p:pic>
        <p:nvPicPr>
          <p:cNvPr id="12" name="Picture 11">
            <a:extLst>
              <a:ext uri="{FF2B5EF4-FFF2-40B4-BE49-F238E27FC236}">
                <a16:creationId xmlns:a16="http://schemas.microsoft.com/office/drawing/2014/main" id="{11C94564-03AC-1CA2-BB39-C5B268DA226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60244" y="3284352"/>
            <a:ext cx="4273575" cy="2852839"/>
          </a:xfrm>
          <a:prstGeom prst="rect">
            <a:avLst/>
          </a:prstGeom>
        </p:spPr>
      </p:pic>
      <p:pic>
        <p:nvPicPr>
          <p:cNvPr id="11" name="Picture 10">
            <a:extLst>
              <a:ext uri="{FF2B5EF4-FFF2-40B4-BE49-F238E27FC236}">
                <a16:creationId xmlns:a16="http://schemas.microsoft.com/office/drawing/2014/main" id="{86B42684-566D-BD39-5D0E-8A29C5470691}"/>
              </a:ext>
            </a:extLst>
          </p:cNvPr>
          <p:cNvPicPr>
            <a:picLocks noChangeAspect="1"/>
          </p:cNvPicPr>
          <p:nvPr/>
        </p:nvPicPr>
        <p:blipFill>
          <a:blip r:embed="rId4"/>
          <a:srcRect/>
          <a:stretch/>
        </p:blipFill>
        <p:spPr>
          <a:xfrm>
            <a:off x="315565" y="1582893"/>
            <a:ext cx="11557694" cy="1498219"/>
          </a:xfrm>
          <a:prstGeom prst="rect">
            <a:avLst/>
          </a:prstGeom>
        </p:spPr>
      </p:pic>
      <p:pic>
        <p:nvPicPr>
          <p:cNvPr id="13" name="Picture 12">
            <a:extLst>
              <a:ext uri="{FF2B5EF4-FFF2-40B4-BE49-F238E27FC236}">
                <a16:creationId xmlns:a16="http://schemas.microsoft.com/office/drawing/2014/main" id="{1AD4514F-CD2A-DCCD-48BF-C8D3DEA9B3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93684" y="35872"/>
            <a:ext cx="2238916" cy="609606"/>
          </a:xfrm>
          <a:prstGeom prst="rect">
            <a:avLst/>
          </a:prstGeom>
        </p:spPr>
      </p:pic>
    </p:spTree>
    <p:extLst>
      <p:ext uri="{BB962C8B-B14F-4D97-AF65-F5344CB8AC3E}">
        <p14:creationId xmlns:p14="http://schemas.microsoft.com/office/powerpoint/2010/main" val="2947830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799707-B3D4-6836-8729-EC7D2F0B32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85800"/>
            <a:ext cx="7543800" cy="6172200"/>
          </a:xfrm>
          <a:prstGeom prst="rect">
            <a:avLst/>
          </a:prstGeom>
        </p:spPr>
      </p:pic>
      <p:sp>
        <p:nvSpPr>
          <p:cNvPr id="2" name="Title 1"/>
          <p:cNvSpPr>
            <a:spLocks noGrp="1"/>
          </p:cNvSpPr>
          <p:nvPr>
            <p:ph type="title"/>
          </p:nvPr>
        </p:nvSpPr>
        <p:spPr>
          <a:xfrm>
            <a:off x="7681775" y="1284066"/>
            <a:ext cx="3742005" cy="829367"/>
          </a:xfrm>
        </p:spPr>
        <p:txBody>
          <a:bodyPr>
            <a:noAutofit/>
          </a:bodyPr>
          <a:lstStyle/>
          <a:p>
            <a:pPr algn="l"/>
            <a:r>
              <a:rPr lang="en-US" sz="2400" dirty="0">
                <a:solidFill>
                  <a:srgbClr val="63815A"/>
                </a:solidFill>
                <a:latin typeface="Tahoma" pitchFamily="34" charset="0"/>
                <a:ea typeface="+mn-ea"/>
                <a:cs typeface="Times New Roman" pitchFamily="18" charset="0"/>
              </a:rPr>
              <a:t>Surface Heat and Shade</a:t>
            </a:r>
          </a:p>
        </p:txBody>
      </p:sp>
      <p:grpSp>
        <p:nvGrpSpPr>
          <p:cNvPr id="4" name="Group 3"/>
          <p:cNvGrpSpPr/>
          <p:nvPr/>
        </p:nvGrpSpPr>
        <p:grpSpPr>
          <a:xfrm>
            <a:off x="0" y="0"/>
            <a:ext cx="12192000" cy="685800"/>
            <a:chOff x="0" y="0"/>
            <a:chExt cx="12192000" cy="685800"/>
          </a:xfrm>
        </p:grpSpPr>
        <p:sp>
          <p:nvSpPr>
            <p:cNvPr id="5"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7"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10" name="TextBox 9">
            <a:extLst>
              <a:ext uri="{FF2B5EF4-FFF2-40B4-BE49-F238E27FC236}">
                <a16:creationId xmlns:a16="http://schemas.microsoft.com/office/drawing/2014/main" id="{DE5A1D1D-169C-4974-8798-506BE86FD982}"/>
              </a:ext>
            </a:extLst>
          </p:cNvPr>
          <p:cNvSpPr txBox="1"/>
          <p:nvPr/>
        </p:nvSpPr>
        <p:spPr>
          <a:xfrm>
            <a:off x="1476637" y="127072"/>
            <a:ext cx="3432517" cy="461665"/>
          </a:xfrm>
          <a:prstGeom prst="rect">
            <a:avLst/>
          </a:prstGeom>
          <a:noFill/>
        </p:spPr>
        <p:txBody>
          <a:bodyPr wrap="square" rtlCol="0">
            <a:spAutoFit/>
          </a:bodyPr>
          <a:lstStyle/>
          <a:p>
            <a:r>
              <a:rPr lang="en-US" dirty="0">
                <a:solidFill>
                  <a:schemeClr val="bg1"/>
                </a:solidFill>
              </a:rPr>
              <a:t>ECOSYSTEM SERVICES</a:t>
            </a:r>
          </a:p>
        </p:txBody>
      </p:sp>
      <p:graphicFrame>
        <p:nvGraphicFramePr>
          <p:cNvPr id="12" name="Table 11">
            <a:extLst>
              <a:ext uri="{FF2B5EF4-FFF2-40B4-BE49-F238E27FC236}">
                <a16:creationId xmlns:a16="http://schemas.microsoft.com/office/drawing/2014/main" id="{45ADFEA9-C497-41BE-A79D-F2B59992B800}"/>
              </a:ext>
            </a:extLst>
          </p:cNvPr>
          <p:cNvGraphicFramePr>
            <a:graphicFrameLocks noGrp="1"/>
          </p:cNvGraphicFramePr>
          <p:nvPr>
            <p:extLst>
              <p:ext uri="{D42A27DB-BD31-4B8C-83A1-F6EECF244321}">
                <p14:modId xmlns:p14="http://schemas.microsoft.com/office/powerpoint/2010/main" val="418376750"/>
              </p:ext>
            </p:extLst>
          </p:nvPr>
        </p:nvGraphicFramePr>
        <p:xfrm>
          <a:off x="6534938" y="4508578"/>
          <a:ext cx="5538000" cy="1663622"/>
        </p:xfrm>
        <a:graphic>
          <a:graphicData uri="http://schemas.openxmlformats.org/drawingml/2006/table">
            <a:tbl>
              <a:tblPr firstRow="1" bandRow="1">
                <a:tableStyleId>{616DA210-FB5B-4158-B5E0-FEB733F419BA}</a:tableStyleId>
              </a:tblPr>
              <a:tblGrid>
                <a:gridCol w="1429026">
                  <a:extLst>
                    <a:ext uri="{9D8B030D-6E8A-4147-A177-3AD203B41FA5}">
                      <a16:colId xmlns:a16="http://schemas.microsoft.com/office/drawing/2014/main" val="2079793296"/>
                    </a:ext>
                  </a:extLst>
                </a:gridCol>
                <a:gridCol w="1369658">
                  <a:extLst>
                    <a:ext uri="{9D8B030D-6E8A-4147-A177-3AD203B41FA5}">
                      <a16:colId xmlns:a16="http://schemas.microsoft.com/office/drawing/2014/main" val="3540093060"/>
                    </a:ext>
                  </a:extLst>
                </a:gridCol>
                <a:gridCol w="1369658">
                  <a:extLst>
                    <a:ext uri="{9D8B030D-6E8A-4147-A177-3AD203B41FA5}">
                      <a16:colId xmlns:a16="http://schemas.microsoft.com/office/drawing/2014/main" val="3028411677"/>
                    </a:ext>
                  </a:extLst>
                </a:gridCol>
                <a:gridCol w="1369658">
                  <a:extLst>
                    <a:ext uri="{9D8B030D-6E8A-4147-A177-3AD203B41FA5}">
                      <a16:colId xmlns:a16="http://schemas.microsoft.com/office/drawing/2014/main" val="1468126405"/>
                    </a:ext>
                  </a:extLst>
                </a:gridCol>
              </a:tblGrid>
              <a:tr h="448170">
                <a:tc>
                  <a:txBody>
                    <a:bodyPr/>
                    <a:lstStyle/>
                    <a:p>
                      <a:pPr algn="ctr"/>
                      <a:r>
                        <a:rPr lang="en-US" sz="1300" dirty="0"/>
                        <a:t>Where we are now</a:t>
                      </a:r>
                    </a:p>
                  </a:txBody>
                  <a:tcPr marL="60051" marR="60051" marT="30026" marB="30026"/>
                </a:tc>
                <a:tc gridSpan="2">
                  <a:txBody>
                    <a:bodyPr/>
                    <a:lstStyle/>
                    <a:p>
                      <a:pPr algn="ctr"/>
                      <a:r>
                        <a:rPr lang="en-US" sz="1300" dirty="0"/>
                        <a:t>Where we are currently headed</a:t>
                      </a:r>
                    </a:p>
                  </a:txBody>
                  <a:tcPr marL="89566" marR="89566" marT="44783" marB="44783"/>
                </a:tc>
                <a:tc hMerge="1">
                  <a:txBody>
                    <a:bodyPr/>
                    <a:lstStyle/>
                    <a:p>
                      <a:pPr algn="ctr"/>
                      <a:endParaRPr lang="en-US" sz="1800" dirty="0"/>
                    </a:p>
                  </a:txBody>
                  <a:tcPr/>
                </a:tc>
                <a:tc>
                  <a:txBody>
                    <a:bodyPr/>
                    <a:lstStyle/>
                    <a:p>
                      <a:pPr algn="ctr"/>
                      <a:r>
                        <a:rPr lang="en-US" sz="1300" dirty="0"/>
                        <a:t>If Bold Action is Taken</a:t>
                      </a:r>
                    </a:p>
                  </a:txBody>
                  <a:tcPr marL="60051" marR="60051" marT="30026" marB="30026"/>
                </a:tc>
                <a:extLst>
                  <a:ext uri="{0D108BD9-81ED-4DB2-BD59-A6C34878D82A}">
                    <a16:rowId xmlns:a16="http://schemas.microsoft.com/office/drawing/2014/main" val="3299166495"/>
                  </a:ext>
                </a:extLst>
              </a:tr>
              <a:tr h="642229">
                <a:tc>
                  <a:txBody>
                    <a:bodyPr/>
                    <a:lstStyle/>
                    <a:p>
                      <a:pPr algn="ctr"/>
                      <a:r>
                        <a:rPr lang="en-US" sz="1300" b="1" dirty="0"/>
                        <a:t>Historically  </a:t>
                      </a:r>
                    </a:p>
                    <a:p>
                      <a:pPr algn="ctr"/>
                      <a:r>
                        <a:rPr lang="en-US" sz="1300" b="1" dirty="0"/>
                        <a:t>1971-2000 average</a:t>
                      </a:r>
                    </a:p>
                  </a:txBody>
                  <a:tcPr marL="60051" marR="60051" marT="30026" marB="30026"/>
                </a:tc>
                <a:tc>
                  <a:txBody>
                    <a:bodyPr/>
                    <a:lstStyle/>
                    <a:p>
                      <a:pPr algn="ctr"/>
                      <a:r>
                        <a:rPr lang="en-US" sz="1300" b="1" dirty="0"/>
                        <a:t>Midcentury </a:t>
                      </a:r>
                    </a:p>
                    <a:p>
                      <a:pPr algn="ctr"/>
                      <a:r>
                        <a:rPr lang="en-US" sz="1300" b="1" dirty="0"/>
                        <a:t>2036-2065 average</a:t>
                      </a:r>
                    </a:p>
                  </a:txBody>
                  <a:tcPr marL="60051" marR="60051" marT="30026" marB="30026"/>
                </a:tc>
                <a:tc>
                  <a:txBody>
                    <a:bodyPr/>
                    <a:lstStyle/>
                    <a:p>
                      <a:pPr algn="ctr"/>
                      <a:r>
                        <a:rPr lang="en-US" sz="1300" b="1" dirty="0"/>
                        <a:t>Late Century </a:t>
                      </a:r>
                    </a:p>
                    <a:p>
                      <a:pPr algn="ctr"/>
                      <a:r>
                        <a:rPr lang="en-US" sz="1300" b="1" dirty="0"/>
                        <a:t>2070-2099 average</a:t>
                      </a:r>
                    </a:p>
                  </a:txBody>
                  <a:tcPr marL="60051" marR="60051" marT="30026" marB="30026"/>
                </a:tc>
                <a:tc>
                  <a:txBody>
                    <a:bodyPr/>
                    <a:lstStyle/>
                    <a:p>
                      <a:pPr algn="ctr"/>
                      <a:r>
                        <a:rPr lang="en-US" sz="1300" b="1" dirty="0"/>
                        <a:t>Extreme Heat Limited to</a:t>
                      </a:r>
                    </a:p>
                  </a:txBody>
                  <a:tcPr marL="60051" marR="60051" marT="30026" marB="30026"/>
                </a:tc>
                <a:extLst>
                  <a:ext uri="{0D108BD9-81ED-4DB2-BD59-A6C34878D82A}">
                    <a16:rowId xmlns:a16="http://schemas.microsoft.com/office/drawing/2014/main" val="1947400086"/>
                  </a:ext>
                </a:extLst>
              </a:tr>
              <a:tr h="552918">
                <a:tc>
                  <a:txBody>
                    <a:bodyPr/>
                    <a:lstStyle/>
                    <a:p>
                      <a:pPr algn="ctr"/>
                      <a:r>
                        <a:rPr lang="en-US" sz="1600" b="1" dirty="0">
                          <a:solidFill>
                            <a:schemeClr val="accent5">
                              <a:lumMod val="75000"/>
                            </a:schemeClr>
                          </a:solidFill>
                        </a:rPr>
                        <a:t>18</a:t>
                      </a:r>
                      <a:r>
                        <a:rPr lang="en-US" sz="1600" dirty="0"/>
                        <a:t> days per year</a:t>
                      </a:r>
                    </a:p>
                  </a:txBody>
                  <a:tcPr marL="60051" marR="60051" marT="30026" marB="30026"/>
                </a:tc>
                <a:tc>
                  <a:txBody>
                    <a:bodyPr/>
                    <a:lstStyle/>
                    <a:p>
                      <a:pPr algn="ctr"/>
                      <a:r>
                        <a:rPr lang="en-US" sz="1600" b="1" dirty="0">
                          <a:solidFill>
                            <a:srgbClr val="F6A31D"/>
                          </a:solidFill>
                        </a:rPr>
                        <a:t>81</a:t>
                      </a:r>
                      <a:r>
                        <a:rPr lang="en-US" sz="1600" dirty="0"/>
                        <a:t> days per year</a:t>
                      </a:r>
                    </a:p>
                  </a:txBody>
                  <a:tcPr marL="60051" marR="60051" marT="30026" marB="30026"/>
                </a:tc>
                <a:tc>
                  <a:txBody>
                    <a:bodyPr/>
                    <a:lstStyle/>
                    <a:p>
                      <a:pPr algn="ctr"/>
                      <a:r>
                        <a:rPr lang="en-US" sz="1600" b="1" dirty="0">
                          <a:solidFill>
                            <a:srgbClr val="FF0000"/>
                          </a:solidFill>
                        </a:rPr>
                        <a:t>115</a:t>
                      </a:r>
                      <a:r>
                        <a:rPr lang="en-US" sz="1600" dirty="0"/>
                        <a:t> days per year</a:t>
                      </a:r>
                    </a:p>
                  </a:txBody>
                  <a:tcPr marL="60051" marR="60051" marT="30026" marB="30026"/>
                </a:tc>
                <a:tc>
                  <a:txBody>
                    <a:bodyPr/>
                    <a:lstStyle/>
                    <a:p>
                      <a:pPr algn="ctr"/>
                      <a:r>
                        <a:rPr lang="en-US" sz="1600" b="1" dirty="0">
                          <a:solidFill>
                            <a:srgbClr val="FFCC00"/>
                          </a:solidFill>
                        </a:rPr>
                        <a:t>63</a:t>
                      </a:r>
                      <a:r>
                        <a:rPr lang="en-US" sz="1600" dirty="0"/>
                        <a:t> days per year</a:t>
                      </a:r>
                    </a:p>
                  </a:txBody>
                  <a:tcPr marL="60051" marR="60051" marT="30026" marB="30026"/>
                </a:tc>
                <a:extLst>
                  <a:ext uri="{0D108BD9-81ED-4DB2-BD59-A6C34878D82A}">
                    <a16:rowId xmlns:a16="http://schemas.microsoft.com/office/drawing/2014/main" val="3484788226"/>
                  </a:ext>
                </a:extLst>
              </a:tr>
            </a:tbl>
          </a:graphicData>
        </a:graphic>
      </p:graphicFrame>
      <p:sp>
        <p:nvSpPr>
          <p:cNvPr id="13" name="TextBox 12">
            <a:extLst>
              <a:ext uri="{FF2B5EF4-FFF2-40B4-BE49-F238E27FC236}">
                <a16:creationId xmlns:a16="http://schemas.microsoft.com/office/drawing/2014/main" id="{775C438A-18F9-4EFB-96A5-8EA7669AFFE7}"/>
              </a:ext>
            </a:extLst>
          </p:cNvPr>
          <p:cNvSpPr txBox="1"/>
          <p:nvPr/>
        </p:nvSpPr>
        <p:spPr>
          <a:xfrm>
            <a:off x="7739788" y="2229437"/>
            <a:ext cx="4137162" cy="461665"/>
          </a:xfrm>
          <a:prstGeom prst="rect">
            <a:avLst/>
          </a:prstGeom>
          <a:noFill/>
        </p:spPr>
        <p:txBody>
          <a:bodyPr wrap="square" rtlCol="0">
            <a:spAutoFit/>
          </a:bodyPr>
          <a:lstStyle/>
          <a:p>
            <a:r>
              <a:rPr lang="en-US" dirty="0"/>
              <a:t>Number of days above 100˚F**</a:t>
            </a:r>
          </a:p>
        </p:txBody>
      </p:sp>
      <p:sp>
        <p:nvSpPr>
          <p:cNvPr id="14" name="TextBox 13">
            <a:extLst>
              <a:ext uri="{FF2B5EF4-FFF2-40B4-BE49-F238E27FC236}">
                <a16:creationId xmlns:a16="http://schemas.microsoft.com/office/drawing/2014/main" id="{53ADAB25-1856-4576-9944-32359CC8E5B0}"/>
              </a:ext>
            </a:extLst>
          </p:cNvPr>
          <p:cNvSpPr txBox="1"/>
          <p:nvPr/>
        </p:nvSpPr>
        <p:spPr>
          <a:xfrm>
            <a:off x="7681775" y="2833898"/>
            <a:ext cx="4391163" cy="738664"/>
          </a:xfrm>
          <a:prstGeom prst="rect">
            <a:avLst/>
          </a:prstGeom>
          <a:noFill/>
        </p:spPr>
        <p:txBody>
          <a:bodyPr wrap="square" rtlCol="0">
            <a:spAutoFit/>
          </a:bodyPr>
          <a:lstStyle/>
          <a:p>
            <a:r>
              <a:rPr lang="en-US" sz="1400" dirty="0"/>
              <a:t>**Data are drawn from the July 2019 report, </a:t>
            </a:r>
            <a:r>
              <a:rPr lang="en-US" sz="1400" i="1" dirty="0">
                <a:hlinkClick r:id="rId3"/>
              </a:rPr>
              <a:t>Killer Heat in the United States: Climate Choices and the Future of Dangerously Hot Days</a:t>
            </a:r>
            <a:endParaRPr lang="en-US" sz="1400" dirty="0"/>
          </a:p>
        </p:txBody>
      </p:sp>
      <p:pic>
        <p:nvPicPr>
          <p:cNvPr id="11" name="Picture 10">
            <a:extLst>
              <a:ext uri="{FF2B5EF4-FFF2-40B4-BE49-F238E27FC236}">
                <a16:creationId xmlns:a16="http://schemas.microsoft.com/office/drawing/2014/main" id="{9A872901-59A2-4CE0-73C1-BCEC9A0CFF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2203" y="50283"/>
            <a:ext cx="2238916" cy="609606"/>
          </a:xfrm>
          <a:prstGeom prst="rect">
            <a:avLst/>
          </a:prstGeom>
        </p:spPr>
      </p:pic>
    </p:spTree>
    <p:extLst>
      <p:ext uri="{BB962C8B-B14F-4D97-AF65-F5344CB8AC3E}">
        <p14:creationId xmlns:p14="http://schemas.microsoft.com/office/powerpoint/2010/main" val="149308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A1EF54-86F4-5983-0880-2554BF376C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85800"/>
            <a:ext cx="7543800" cy="6172200"/>
          </a:xfrm>
          <a:prstGeom prst="rect">
            <a:avLst/>
          </a:prstGeom>
        </p:spPr>
      </p:pic>
      <p:grpSp>
        <p:nvGrpSpPr>
          <p:cNvPr id="4" name="Group 3"/>
          <p:cNvGrpSpPr/>
          <p:nvPr/>
        </p:nvGrpSpPr>
        <p:grpSpPr>
          <a:xfrm>
            <a:off x="0" y="0"/>
            <a:ext cx="12192000" cy="685800"/>
            <a:chOff x="0" y="0"/>
            <a:chExt cx="12192000" cy="685800"/>
          </a:xfrm>
        </p:grpSpPr>
        <p:sp>
          <p:nvSpPr>
            <p:cNvPr id="5"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7"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10" name="TextBox 9">
            <a:extLst>
              <a:ext uri="{FF2B5EF4-FFF2-40B4-BE49-F238E27FC236}">
                <a16:creationId xmlns:a16="http://schemas.microsoft.com/office/drawing/2014/main" id="{DE5A1D1D-169C-4974-8798-506BE86FD982}"/>
              </a:ext>
            </a:extLst>
          </p:cNvPr>
          <p:cNvSpPr txBox="1"/>
          <p:nvPr/>
        </p:nvSpPr>
        <p:spPr>
          <a:xfrm>
            <a:off x="1476637" y="127072"/>
            <a:ext cx="3432517" cy="461665"/>
          </a:xfrm>
          <a:prstGeom prst="rect">
            <a:avLst/>
          </a:prstGeom>
          <a:noFill/>
        </p:spPr>
        <p:txBody>
          <a:bodyPr wrap="square" rtlCol="0">
            <a:spAutoFit/>
          </a:bodyPr>
          <a:lstStyle/>
          <a:p>
            <a:r>
              <a:rPr lang="en-US" dirty="0">
                <a:solidFill>
                  <a:schemeClr val="bg1"/>
                </a:solidFill>
              </a:rPr>
              <a:t>ECOSYSTEM SERVICES</a:t>
            </a:r>
          </a:p>
        </p:txBody>
      </p:sp>
      <p:sp>
        <p:nvSpPr>
          <p:cNvPr id="17" name="Oval 16">
            <a:extLst>
              <a:ext uri="{FF2B5EF4-FFF2-40B4-BE49-F238E27FC236}">
                <a16:creationId xmlns:a16="http://schemas.microsoft.com/office/drawing/2014/main" id="{164FC62D-BFEE-4CF7-B8E6-8095212A57C8}"/>
              </a:ext>
            </a:extLst>
          </p:cNvPr>
          <p:cNvSpPr/>
          <p:nvPr/>
        </p:nvSpPr>
        <p:spPr>
          <a:xfrm>
            <a:off x="4470400" y="4342160"/>
            <a:ext cx="1478166" cy="142862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FCBD57A-F819-F5E5-0698-11D8CC52B71D}"/>
              </a:ext>
            </a:extLst>
          </p:cNvPr>
          <p:cNvSpPr txBox="1"/>
          <p:nvPr/>
        </p:nvSpPr>
        <p:spPr>
          <a:xfrm>
            <a:off x="7673715" y="4321076"/>
            <a:ext cx="4388367" cy="2308324"/>
          </a:xfrm>
          <a:prstGeom prst="rect">
            <a:avLst/>
          </a:prstGeom>
          <a:noFill/>
        </p:spPr>
        <p:txBody>
          <a:bodyPr wrap="square" rtlCol="0">
            <a:spAutoFit/>
          </a:bodyPr>
          <a:lstStyle/>
          <a:p>
            <a:r>
              <a:rPr lang="en-US" sz="1800" dirty="0"/>
              <a:t>The surface temperature data was combined with Census data to identify the hottest planting areas of the city that also have low income populations.</a:t>
            </a:r>
          </a:p>
          <a:p>
            <a:endParaRPr lang="en-US" sz="1800" dirty="0"/>
          </a:p>
          <a:p>
            <a:r>
              <a:rPr lang="en-US" sz="1800" dirty="0"/>
              <a:t>High priority areas – 83 acres of PPA</a:t>
            </a:r>
          </a:p>
          <a:p>
            <a:r>
              <a:rPr lang="en-US" sz="1800" dirty="0"/>
              <a:t>Moderate priority areas – 303 acres of PPA</a:t>
            </a:r>
          </a:p>
          <a:p>
            <a:r>
              <a:rPr lang="en-US" sz="1800" dirty="0"/>
              <a:t>Low priority areas – 66 acres of PPA</a:t>
            </a:r>
          </a:p>
        </p:txBody>
      </p:sp>
      <p:pic>
        <p:nvPicPr>
          <p:cNvPr id="6" name="Picture 5">
            <a:extLst>
              <a:ext uri="{FF2B5EF4-FFF2-40B4-BE49-F238E27FC236}">
                <a16:creationId xmlns:a16="http://schemas.microsoft.com/office/drawing/2014/main" id="{D8C93E1A-8617-6276-D61B-BA6DED4400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2203" y="27237"/>
            <a:ext cx="2238916" cy="609606"/>
          </a:xfrm>
          <a:prstGeom prst="rect">
            <a:avLst/>
          </a:prstGeom>
        </p:spPr>
      </p:pic>
      <p:pic>
        <p:nvPicPr>
          <p:cNvPr id="11" name="Picture 10">
            <a:extLst>
              <a:ext uri="{FF2B5EF4-FFF2-40B4-BE49-F238E27FC236}">
                <a16:creationId xmlns:a16="http://schemas.microsoft.com/office/drawing/2014/main" id="{3461F188-9035-F82B-7CEB-8B20FCE979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3716" y="803603"/>
            <a:ext cx="4388367" cy="3366199"/>
          </a:xfrm>
          <a:prstGeom prst="rect">
            <a:avLst/>
          </a:prstGeom>
        </p:spPr>
      </p:pic>
      <p:sp>
        <p:nvSpPr>
          <p:cNvPr id="12" name="Oval 11">
            <a:extLst>
              <a:ext uri="{FF2B5EF4-FFF2-40B4-BE49-F238E27FC236}">
                <a16:creationId xmlns:a16="http://schemas.microsoft.com/office/drawing/2014/main" id="{BD6B13F7-1B78-0DE9-8E55-271EED5F500F}"/>
              </a:ext>
            </a:extLst>
          </p:cNvPr>
          <p:cNvSpPr/>
          <p:nvPr/>
        </p:nvSpPr>
        <p:spPr>
          <a:xfrm>
            <a:off x="7543800" y="174297"/>
            <a:ext cx="4470400" cy="432055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24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
            <a:chOff x="0" y="0"/>
            <a:chExt cx="12192000" cy="685800"/>
          </a:xfrm>
        </p:grpSpPr>
        <p:sp>
          <p:nvSpPr>
            <p:cNvPr id="5"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7"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pic>
        <p:nvPicPr>
          <p:cNvPr id="13" name="Picture 12">
            <a:extLst>
              <a:ext uri="{FF2B5EF4-FFF2-40B4-BE49-F238E27FC236}">
                <a16:creationId xmlns:a16="http://schemas.microsoft.com/office/drawing/2014/main" id="{447F5201-0A6E-42BD-BD45-20B1E75BF7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85791" y="1581462"/>
            <a:ext cx="5181600" cy="4648200"/>
          </a:xfrm>
          <a:prstGeom prst="rect">
            <a:avLst/>
          </a:prstGeom>
        </p:spPr>
      </p:pic>
      <p:sp>
        <p:nvSpPr>
          <p:cNvPr id="14" name="Title 1">
            <a:extLst>
              <a:ext uri="{FF2B5EF4-FFF2-40B4-BE49-F238E27FC236}">
                <a16:creationId xmlns:a16="http://schemas.microsoft.com/office/drawing/2014/main" id="{B52847DA-98BD-4257-99FE-E4E2DB588A0D}"/>
              </a:ext>
            </a:extLst>
          </p:cNvPr>
          <p:cNvSpPr>
            <a:spLocks noGrp="1"/>
          </p:cNvSpPr>
          <p:nvPr>
            <p:ph type="title"/>
          </p:nvPr>
        </p:nvSpPr>
        <p:spPr>
          <a:xfrm>
            <a:off x="1115488" y="909909"/>
            <a:ext cx="5325393" cy="793750"/>
          </a:xfrm>
        </p:spPr>
        <p:txBody>
          <a:bodyPr/>
          <a:lstStyle/>
          <a:p>
            <a:r>
              <a:rPr lang="en-US" sz="4000" b="0" dirty="0">
                <a:solidFill>
                  <a:srgbClr val="63815A"/>
                </a:solidFill>
                <a:latin typeface="Tahoma" panose="020B0604030504040204" pitchFamily="34" charset="0"/>
                <a:ea typeface="Tahoma" panose="020B0604030504040204" pitchFamily="34" charset="0"/>
                <a:cs typeface="Tahoma" panose="020B0604030504040204" pitchFamily="34" charset="0"/>
              </a:rPr>
              <a:t>Urban Tree Canopy</a:t>
            </a:r>
          </a:p>
        </p:txBody>
      </p:sp>
      <p:sp>
        <p:nvSpPr>
          <p:cNvPr id="22" name="Text Placeholder 3">
            <a:extLst>
              <a:ext uri="{FF2B5EF4-FFF2-40B4-BE49-F238E27FC236}">
                <a16:creationId xmlns:a16="http://schemas.microsoft.com/office/drawing/2014/main" id="{26218DC8-36C4-4ECB-A5DB-EC386CEF2A2C}"/>
              </a:ext>
            </a:extLst>
          </p:cNvPr>
          <p:cNvSpPr txBox="1">
            <a:spLocks/>
          </p:cNvSpPr>
          <p:nvPr/>
        </p:nvSpPr>
        <p:spPr>
          <a:xfrm>
            <a:off x="432220" y="2066449"/>
            <a:ext cx="5181600" cy="3678226"/>
          </a:xfrm>
          <a:prstGeom prst="rect">
            <a:avLst/>
          </a:prstGeom>
        </p:spPr>
        <p:txBody>
          <a:bodyPr>
            <a:noAutofit/>
          </a:bodyPr>
          <a:lstStyle>
            <a:lvl1pPr marL="457120" indent="-457120" algn="l" defTabSz="609493" rtl="0" eaLnBrk="1" latinLnBrk="0" hangingPunct="1">
              <a:spcBef>
                <a:spcPct val="20000"/>
              </a:spcBef>
              <a:buFont typeface="Arial"/>
              <a:buChar char="•"/>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a:spcBef>
                <a:spcPts val="2400"/>
              </a:spcBef>
            </a:pPr>
            <a:r>
              <a:rPr lang="en-US" sz="2800" dirty="0">
                <a:latin typeface="Tahoma" panose="020B0604030504040204" pitchFamily="34" charset="0"/>
                <a:ea typeface="Tahoma" panose="020B0604030504040204" pitchFamily="34" charset="0"/>
                <a:cs typeface="Tahoma" panose="020B0604030504040204" pitchFamily="34" charset="0"/>
              </a:rPr>
              <a:t>20% of annual rainfall or &gt; retained in crown </a:t>
            </a:r>
            <a:r>
              <a:rPr lang="en-US" sz="2000" dirty="0">
                <a:latin typeface="Tahoma" panose="020B0604030504040204" pitchFamily="34" charset="0"/>
                <a:ea typeface="Tahoma" panose="020B0604030504040204" pitchFamily="34" charset="0"/>
                <a:cs typeface="Tahoma" panose="020B0604030504040204" pitchFamily="34" charset="0"/>
              </a:rPr>
              <a:t>(Xiao et al., 2000)</a:t>
            </a:r>
          </a:p>
          <a:p>
            <a:pPr>
              <a:spcBef>
                <a:spcPts val="2400"/>
              </a:spcBef>
            </a:pPr>
            <a:r>
              <a:rPr lang="en-US" sz="2800" dirty="0">
                <a:latin typeface="Tahoma" panose="020B0604030504040204" pitchFamily="34" charset="0"/>
                <a:ea typeface="Tahoma" panose="020B0604030504040204" pitchFamily="34" charset="0"/>
                <a:cs typeface="Tahoma" panose="020B0604030504040204" pitchFamily="34" charset="0"/>
              </a:rPr>
              <a:t>Delays runoff up to 3.7 hours</a:t>
            </a:r>
          </a:p>
          <a:p>
            <a:pPr>
              <a:spcBef>
                <a:spcPts val="2400"/>
              </a:spcBef>
            </a:pPr>
            <a:r>
              <a:rPr lang="en-US" sz="2800" dirty="0">
                <a:latin typeface="Tahoma" panose="020B0604030504040204" pitchFamily="34" charset="0"/>
                <a:ea typeface="Tahoma" panose="020B0604030504040204" pitchFamily="34" charset="0"/>
                <a:cs typeface="Tahoma" panose="020B0604030504040204" pitchFamily="34" charset="0"/>
              </a:rPr>
              <a:t>    infiltration capacity of soils</a:t>
            </a:r>
          </a:p>
        </p:txBody>
      </p:sp>
      <p:sp>
        <p:nvSpPr>
          <p:cNvPr id="23" name="Up Arrow 6">
            <a:extLst>
              <a:ext uri="{FF2B5EF4-FFF2-40B4-BE49-F238E27FC236}">
                <a16:creationId xmlns:a16="http://schemas.microsoft.com/office/drawing/2014/main" id="{E3983C72-8916-4D05-9844-0E93509E1EEC}"/>
              </a:ext>
            </a:extLst>
          </p:cNvPr>
          <p:cNvSpPr/>
          <p:nvPr/>
        </p:nvSpPr>
        <p:spPr>
          <a:xfrm>
            <a:off x="886888" y="4519683"/>
            <a:ext cx="457200" cy="533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endParaRPr lang="en-US" sz="1800" dirty="0">
              <a:solidFill>
                <a:prstClr val="white"/>
              </a:solidFill>
              <a:latin typeface="Calibri"/>
            </a:endParaRPr>
          </a:p>
        </p:txBody>
      </p:sp>
      <p:sp>
        <p:nvSpPr>
          <p:cNvPr id="24" name="TextBox 23">
            <a:extLst>
              <a:ext uri="{FF2B5EF4-FFF2-40B4-BE49-F238E27FC236}">
                <a16:creationId xmlns:a16="http://schemas.microsoft.com/office/drawing/2014/main" id="{65B22B93-0A38-4221-9840-85F1BC6142FA}"/>
              </a:ext>
            </a:extLst>
          </p:cNvPr>
          <p:cNvSpPr txBox="1"/>
          <p:nvPr/>
        </p:nvSpPr>
        <p:spPr>
          <a:xfrm>
            <a:off x="1516162" y="110841"/>
            <a:ext cx="3432517" cy="461665"/>
          </a:xfrm>
          <a:prstGeom prst="rect">
            <a:avLst/>
          </a:prstGeom>
          <a:noFill/>
        </p:spPr>
        <p:txBody>
          <a:bodyPr wrap="square" rtlCol="0">
            <a:spAutoFit/>
          </a:bodyPr>
          <a:lstStyle/>
          <a:p>
            <a:r>
              <a:rPr lang="en-US" dirty="0">
                <a:solidFill>
                  <a:schemeClr val="bg1"/>
                </a:solidFill>
              </a:rPr>
              <a:t>ECOSYSTEM SERVICES</a:t>
            </a:r>
          </a:p>
        </p:txBody>
      </p:sp>
      <p:pic>
        <p:nvPicPr>
          <p:cNvPr id="27" name="Picture 26">
            <a:extLst>
              <a:ext uri="{FF2B5EF4-FFF2-40B4-BE49-F238E27FC236}">
                <a16:creationId xmlns:a16="http://schemas.microsoft.com/office/drawing/2014/main" id="{F0A3B55D-A262-4C98-82FA-A9FD87D02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936"/>
            <a:ext cx="1365166" cy="1603844"/>
          </a:xfrm>
          <a:prstGeom prst="rect">
            <a:avLst/>
          </a:prstGeom>
        </p:spPr>
      </p:pic>
      <p:pic>
        <p:nvPicPr>
          <p:cNvPr id="6" name="Picture 5">
            <a:extLst>
              <a:ext uri="{FF2B5EF4-FFF2-40B4-BE49-F238E27FC236}">
                <a16:creationId xmlns:a16="http://schemas.microsoft.com/office/drawing/2014/main" id="{4EF3E04D-DC51-1821-9939-5DE627C5A4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6333" y="39841"/>
            <a:ext cx="2238916" cy="609606"/>
          </a:xfrm>
          <a:prstGeom prst="rect">
            <a:avLst/>
          </a:prstGeom>
        </p:spPr>
      </p:pic>
    </p:spTree>
    <p:extLst>
      <p:ext uri="{BB962C8B-B14F-4D97-AF65-F5344CB8AC3E}">
        <p14:creationId xmlns:p14="http://schemas.microsoft.com/office/powerpoint/2010/main" val="385982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2388" y="796710"/>
            <a:ext cx="3924887" cy="555729"/>
          </a:xfrm>
        </p:spPr>
        <p:txBody>
          <a:bodyPr>
            <a:noAutofit/>
          </a:bodyPr>
          <a:lstStyle/>
          <a:p>
            <a:pPr algn="l"/>
            <a:r>
              <a:rPr lang="en-US" sz="2400" dirty="0">
                <a:solidFill>
                  <a:srgbClr val="63815A"/>
                </a:solidFill>
                <a:latin typeface="Tahoma" pitchFamily="34" charset="0"/>
                <a:ea typeface="+mn-ea"/>
                <a:cs typeface="Times New Roman" pitchFamily="18" charset="0"/>
              </a:rPr>
              <a:t>Water Quality and Quantity</a:t>
            </a:r>
          </a:p>
        </p:txBody>
      </p:sp>
      <p:grpSp>
        <p:nvGrpSpPr>
          <p:cNvPr id="4" name="Group 3"/>
          <p:cNvGrpSpPr/>
          <p:nvPr/>
        </p:nvGrpSpPr>
        <p:grpSpPr>
          <a:xfrm>
            <a:off x="0" y="0"/>
            <a:ext cx="12192000" cy="685800"/>
            <a:chOff x="0" y="0"/>
            <a:chExt cx="12192000" cy="685800"/>
          </a:xfrm>
        </p:grpSpPr>
        <p:sp>
          <p:nvSpPr>
            <p:cNvPr id="5"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7"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10" name="TextBox 9">
            <a:extLst>
              <a:ext uri="{FF2B5EF4-FFF2-40B4-BE49-F238E27FC236}">
                <a16:creationId xmlns:a16="http://schemas.microsoft.com/office/drawing/2014/main" id="{DE5A1D1D-169C-4974-8798-506BE86FD982}"/>
              </a:ext>
            </a:extLst>
          </p:cNvPr>
          <p:cNvSpPr txBox="1"/>
          <p:nvPr/>
        </p:nvSpPr>
        <p:spPr>
          <a:xfrm>
            <a:off x="828879" y="138839"/>
            <a:ext cx="3432517" cy="461665"/>
          </a:xfrm>
          <a:prstGeom prst="rect">
            <a:avLst/>
          </a:prstGeom>
          <a:noFill/>
        </p:spPr>
        <p:txBody>
          <a:bodyPr wrap="square" rtlCol="0">
            <a:spAutoFit/>
          </a:bodyPr>
          <a:lstStyle/>
          <a:p>
            <a:r>
              <a:rPr lang="en-US" dirty="0">
                <a:solidFill>
                  <a:schemeClr val="bg1"/>
                </a:solidFill>
              </a:rPr>
              <a:t>ECOSYSTEM SERVICES</a:t>
            </a:r>
          </a:p>
        </p:txBody>
      </p:sp>
      <p:sp>
        <p:nvSpPr>
          <p:cNvPr id="3" name="TextBox 2">
            <a:extLst>
              <a:ext uri="{FF2B5EF4-FFF2-40B4-BE49-F238E27FC236}">
                <a16:creationId xmlns:a16="http://schemas.microsoft.com/office/drawing/2014/main" id="{42A1BC8C-7E5B-4B52-92FB-2E67799F7318}"/>
              </a:ext>
            </a:extLst>
          </p:cNvPr>
          <p:cNvSpPr txBox="1"/>
          <p:nvPr/>
        </p:nvSpPr>
        <p:spPr>
          <a:xfrm>
            <a:off x="7672388" y="1414582"/>
            <a:ext cx="4355488" cy="5262979"/>
          </a:xfrm>
          <a:prstGeom prst="rect">
            <a:avLst/>
          </a:prstGeom>
          <a:noFill/>
        </p:spPr>
        <p:txBody>
          <a:bodyPr wrap="square" rtlCol="0">
            <a:spAutoFit/>
          </a:bodyPr>
          <a:lstStyle/>
          <a:p>
            <a:r>
              <a:rPr lang="en-US" dirty="0"/>
              <a:t>The City’s current tree canopy captures:</a:t>
            </a:r>
          </a:p>
          <a:p>
            <a:endParaRPr lang="en-US" b="1" dirty="0">
              <a:solidFill>
                <a:schemeClr val="accent1">
                  <a:lumMod val="75000"/>
                </a:schemeClr>
              </a:solidFill>
            </a:endParaRPr>
          </a:p>
          <a:p>
            <a:r>
              <a:rPr lang="en-US" b="1" dirty="0">
                <a:solidFill>
                  <a:schemeClr val="accent1">
                    <a:lumMod val="75000"/>
                  </a:schemeClr>
                </a:solidFill>
              </a:rPr>
              <a:t>18.3</a:t>
            </a:r>
            <a:r>
              <a:rPr lang="en-US" dirty="0"/>
              <a:t> million gallons of stormwater runoff for every 1yr/24-hour rainfall event which equals 3.38 inches.</a:t>
            </a:r>
          </a:p>
          <a:p>
            <a:endParaRPr lang="en-US" dirty="0"/>
          </a:p>
          <a:p>
            <a:r>
              <a:rPr lang="en-US" b="1" dirty="0">
                <a:solidFill>
                  <a:srgbClr val="FF0000"/>
                </a:solidFill>
              </a:rPr>
              <a:t>24,366 </a:t>
            </a:r>
            <a:r>
              <a:rPr lang="en-US" dirty="0" err="1"/>
              <a:t>lbs</a:t>
            </a:r>
            <a:r>
              <a:rPr lang="en-US" dirty="0"/>
              <a:t>/year of Nitrogen</a:t>
            </a:r>
          </a:p>
          <a:p>
            <a:endParaRPr lang="en-US" dirty="0"/>
          </a:p>
          <a:p>
            <a:r>
              <a:rPr lang="en-US" b="1" dirty="0">
                <a:solidFill>
                  <a:srgbClr val="7030A0"/>
                </a:solidFill>
              </a:rPr>
              <a:t>1,993 </a:t>
            </a:r>
            <a:r>
              <a:rPr lang="en-US" dirty="0" err="1"/>
              <a:t>lbs</a:t>
            </a:r>
            <a:r>
              <a:rPr lang="en-US" dirty="0"/>
              <a:t>/year of Phosphorus</a:t>
            </a:r>
          </a:p>
          <a:p>
            <a:endParaRPr lang="en-US" dirty="0"/>
          </a:p>
          <a:p>
            <a:r>
              <a:rPr lang="en-US" b="1" dirty="0">
                <a:solidFill>
                  <a:schemeClr val="accent6">
                    <a:lumMod val="50000"/>
                  </a:schemeClr>
                </a:solidFill>
              </a:rPr>
              <a:t>1,204</a:t>
            </a:r>
            <a:r>
              <a:rPr lang="en-US" dirty="0"/>
              <a:t> tons/year of sediment</a:t>
            </a:r>
          </a:p>
          <a:p>
            <a:endParaRPr lang="en-US" dirty="0"/>
          </a:p>
        </p:txBody>
      </p:sp>
      <p:pic>
        <p:nvPicPr>
          <p:cNvPr id="12" name="Picture 11">
            <a:extLst>
              <a:ext uri="{FF2B5EF4-FFF2-40B4-BE49-F238E27FC236}">
                <a16:creationId xmlns:a16="http://schemas.microsoft.com/office/drawing/2014/main" id="{FE3209C4-3826-6795-2DAA-779422C9F87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29762" y="1290326"/>
            <a:ext cx="6848651" cy="5136489"/>
          </a:xfrm>
          <a:prstGeom prst="rect">
            <a:avLst/>
          </a:prstGeom>
        </p:spPr>
      </p:pic>
      <p:pic>
        <p:nvPicPr>
          <p:cNvPr id="11" name="Picture 10">
            <a:extLst>
              <a:ext uri="{FF2B5EF4-FFF2-40B4-BE49-F238E27FC236}">
                <a16:creationId xmlns:a16="http://schemas.microsoft.com/office/drawing/2014/main" id="{A4B610B6-9BAE-1D15-A51F-DF3E73A69A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0275" y="-9102"/>
            <a:ext cx="2238916" cy="609606"/>
          </a:xfrm>
          <a:prstGeom prst="rect">
            <a:avLst/>
          </a:prstGeom>
        </p:spPr>
      </p:pic>
    </p:spTree>
    <p:extLst>
      <p:ext uri="{BB962C8B-B14F-4D97-AF65-F5344CB8AC3E}">
        <p14:creationId xmlns:p14="http://schemas.microsoft.com/office/powerpoint/2010/main" val="148155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
            <a:chOff x="0" y="0"/>
            <a:chExt cx="12192000" cy="685800"/>
          </a:xfrm>
        </p:grpSpPr>
        <p:sp>
          <p:nvSpPr>
            <p:cNvPr id="10"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11"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13" name="Title 1"/>
          <p:cNvSpPr txBox="1">
            <a:spLocks/>
          </p:cNvSpPr>
          <p:nvPr/>
        </p:nvSpPr>
        <p:spPr>
          <a:xfrm>
            <a:off x="7715250" y="832047"/>
            <a:ext cx="4161809" cy="1123362"/>
          </a:xfrm>
          <a:prstGeom prst="rect">
            <a:avLst/>
          </a:prstGeom>
        </p:spPr>
        <p:txBody>
          <a:bodyPr anchor="t">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endParaRPr lang="en-US" sz="3500"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2399" kern="0" dirty="0">
                <a:solidFill>
                  <a:srgbClr val="63815A"/>
                </a:solidFill>
                <a:latin typeface="Tahoma" panose="020B0604030504040204" pitchFamily="34" charset="0"/>
                <a:ea typeface="Tahoma" panose="020B0604030504040204" pitchFamily="34" charset="0"/>
                <a:cs typeface="Tahoma" panose="020B0604030504040204" pitchFamily="34" charset="0"/>
              </a:rPr>
              <a:t>					</a:t>
            </a:r>
            <a:endParaRPr lang="en-US" sz="3599" b="1"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a:spLocks/>
          </p:cNvSpPr>
          <p:nvPr/>
        </p:nvSpPr>
        <p:spPr>
          <a:xfrm>
            <a:off x="7715250" y="2590158"/>
            <a:ext cx="4476750" cy="4039242"/>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endParaRPr lang="en-US" sz="3199"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3D159221-1698-46FE-8F1B-4128B224D92D}"/>
              </a:ext>
            </a:extLst>
          </p:cNvPr>
          <p:cNvGrpSpPr/>
          <p:nvPr/>
        </p:nvGrpSpPr>
        <p:grpSpPr>
          <a:xfrm>
            <a:off x="4734841" y="0"/>
            <a:ext cx="2488262" cy="680701"/>
            <a:chOff x="4781608" y="-23446"/>
            <a:chExt cx="2678311" cy="732692"/>
          </a:xfrm>
        </p:grpSpPr>
        <p:pic>
          <p:nvPicPr>
            <p:cNvPr id="14" name="Picture 13" descr="logo_med_res.jpg">
              <a:extLst>
                <a:ext uri="{FF2B5EF4-FFF2-40B4-BE49-F238E27FC236}">
                  <a16:creationId xmlns:a16="http://schemas.microsoft.com/office/drawing/2014/main" id="{8EEA3916-DEE1-4F11-923B-9DAE604EB5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7269" y="1936"/>
              <a:ext cx="1092650" cy="707310"/>
            </a:xfrm>
            <a:prstGeom prst="rect">
              <a:avLst/>
            </a:prstGeom>
          </p:spPr>
        </p:pic>
        <p:pic>
          <p:nvPicPr>
            <p:cNvPr id="16" name="Picture 15">
              <a:extLst>
                <a:ext uri="{FF2B5EF4-FFF2-40B4-BE49-F238E27FC236}">
                  <a16:creationId xmlns:a16="http://schemas.microsoft.com/office/drawing/2014/main" id="{261AEE5F-AF6D-4066-8936-9F1BE6121B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1608" y="-23446"/>
              <a:ext cx="643300" cy="707310"/>
            </a:xfrm>
            <a:prstGeom prst="rect">
              <a:avLst/>
            </a:prstGeom>
          </p:spPr>
        </p:pic>
        <p:pic>
          <p:nvPicPr>
            <p:cNvPr id="18" name="Picture 17">
              <a:extLst>
                <a:ext uri="{FF2B5EF4-FFF2-40B4-BE49-F238E27FC236}">
                  <a16:creationId xmlns:a16="http://schemas.microsoft.com/office/drawing/2014/main" id="{0180B1B5-AFE0-49D7-A941-7E066574A4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8530" y="-10755"/>
              <a:ext cx="495117" cy="707310"/>
            </a:xfrm>
            <a:prstGeom prst="rect">
              <a:avLst/>
            </a:prstGeom>
          </p:spPr>
        </p:pic>
      </p:grpSp>
      <p:pic>
        <p:nvPicPr>
          <p:cNvPr id="3" name="Picture 2">
            <a:extLst>
              <a:ext uri="{FF2B5EF4-FFF2-40B4-BE49-F238E27FC236}">
                <a16:creationId xmlns:a16="http://schemas.microsoft.com/office/drawing/2014/main" id="{7129CE72-9C2F-1C15-1079-EB30894C167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697590"/>
            <a:ext cx="5878285" cy="6148620"/>
          </a:xfrm>
          <a:prstGeom prst="rect">
            <a:avLst/>
          </a:prstGeom>
        </p:spPr>
      </p:pic>
      <p:pic>
        <p:nvPicPr>
          <p:cNvPr id="4" name="Picture 3">
            <a:extLst>
              <a:ext uri="{FF2B5EF4-FFF2-40B4-BE49-F238E27FC236}">
                <a16:creationId xmlns:a16="http://schemas.microsoft.com/office/drawing/2014/main" id="{3C900C43-ABEB-1399-73A9-48BEAB81B4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78285" y="704282"/>
            <a:ext cx="6310539" cy="6130137"/>
          </a:xfrm>
          <a:prstGeom prst="rect">
            <a:avLst/>
          </a:prstGeom>
        </p:spPr>
      </p:pic>
    </p:spTree>
    <p:extLst>
      <p:ext uri="{BB962C8B-B14F-4D97-AF65-F5344CB8AC3E}">
        <p14:creationId xmlns:p14="http://schemas.microsoft.com/office/powerpoint/2010/main" val="425026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
            <a:chOff x="0" y="0"/>
            <a:chExt cx="12192000" cy="685800"/>
          </a:xfrm>
        </p:grpSpPr>
        <p:sp>
          <p:nvSpPr>
            <p:cNvPr id="5"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7"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9" name="TextBox 8">
            <a:extLst>
              <a:ext uri="{FF2B5EF4-FFF2-40B4-BE49-F238E27FC236}">
                <a16:creationId xmlns:a16="http://schemas.microsoft.com/office/drawing/2014/main" id="{EB4A447E-44CF-4277-B66C-4A716D2B4F37}"/>
              </a:ext>
            </a:extLst>
          </p:cNvPr>
          <p:cNvSpPr txBox="1"/>
          <p:nvPr/>
        </p:nvSpPr>
        <p:spPr>
          <a:xfrm>
            <a:off x="7431119" y="1234899"/>
            <a:ext cx="4007156" cy="5339923"/>
          </a:xfrm>
          <a:prstGeom prst="rect">
            <a:avLst/>
          </a:prstGeom>
          <a:noFill/>
        </p:spPr>
        <p:txBody>
          <a:bodyPr wrap="square" rtlCol="0">
            <a:spAutoFit/>
          </a:bodyPr>
          <a:lstStyle/>
          <a:p>
            <a:pPr marL="0" indent="0" algn="ctr">
              <a:spcAft>
                <a:spcPts val="600"/>
              </a:spcAft>
              <a:buNone/>
            </a:pPr>
            <a:r>
              <a:rPr lang="en-US" sz="3600" b="1" dirty="0">
                <a:solidFill>
                  <a:schemeClr val="accent6">
                    <a:lumMod val="75000"/>
                  </a:schemeClr>
                </a:solidFill>
              </a:rPr>
              <a:t>Tools to use for Tree Canopy Planning</a:t>
            </a:r>
          </a:p>
          <a:p>
            <a:endParaRPr lang="en-US" dirty="0"/>
          </a:p>
          <a:p>
            <a:pPr>
              <a:buFont typeface="Wingdings" panose="05000000000000000000" pitchFamily="2" charset="2"/>
              <a:buChar char="ü"/>
            </a:pPr>
            <a:r>
              <a:rPr lang="en-US" dirty="0"/>
              <a:t>Canopy Budget Calculator</a:t>
            </a:r>
          </a:p>
          <a:p>
            <a:pPr>
              <a:buFont typeface="Wingdings" panose="05000000000000000000" pitchFamily="2" charset="2"/>
              <a:buChar char="ü"/>
            </a:pPr>
            <a:r>
              <a:rPr lang="en-US" dirty="0"/>
              <a:t>Trees and Stormwater Calculator</a:t>
            </a:r>
          </a:p>
          <a:p>
            <a:pPr>
              <a:buFont typeface="Wingdings" panose="05000000000000000000" pitchFamily="2" charset="2"/>
              <a:buChar char="ü"/>
            </a:pPr>
            <a:r>
              <a:rPr lang="en-US" dirty="0"/>
              <a:t>Tree Codes and Ordinances Audit Tool</a:t>
            </a:r>
          </a:p>
          <a:p>
            <a:pPr>
              <a:buFont typeface="Wingdings" panose="05000000000000000000" pitchFamily="2" charset="2"/>
              <a:buChar char="ü"/>
            </a:pPr>
            <a:r>
              <a:rPr lang="en-US" dirty="0"/>
              <a:t>GIS data for strategic planning and planting.</a:t>
            </a:r>
          </a:p>
          <a:p>
            <a:pPr>
              <a:buFont typeface="Wingdings" panose="05000000000000000000" pitchFamily="2" charset="2"/>
              <a:buChar char="ü"/>
            </a:pPr>
            <a:r>
              <a:rPr lang="en-US" dirty="0"/>
              <a:t>A report and foundation for building tree canopy capacity.</a:t>
            </a:r>
          </a:p>
          <a:p>
            <a:endParaRPr lang="en-US" dirty="0"/>
          </a:p>
        </p:txBody>
      </p:sp>
      <p:sp>
        <p:nvSpPr>
          <p:cNvPr id="13" name="TextBox 12">
            <a:extLst>
              <a:ext uri="{FF2B5EF4-FFF2-40B4-BE49-F238E27FC236}">
                <a16:creationId xmlns:a16="http://schemas.microsoft.com/office/drawing/2014/main" id="{3EAECFC0-86A4-4030-AA81-E51BF8E77C4C}"/>
              </a:ext>
            </a:extLst>
          </p:cNvPr>
          <p:cNvSpPr txBox="1"/>
          <p:nvPr/>
        </p:nvSpPr>
        <p:spPr>
          <a:xfrm>
            <a:off x="1476637" y="127072"/>
            <a:ext cx="3432517" cy="461665"/>
          </a:xfrm>
          <a:prstGeom prst="rect">
            <a:avLst/>
          </a:prstGeom>
          <a:noFill/>
        </p:spPr>
        <p:txBody>
          <a:bodyPr wrap="square" rtlCol="0">
            <a:spAutoFit/>
          </a:bodyPr>
          <a:lstStyle/>
          <a:p>
            <a:r>
              <a:rPr lang="en-US" dirty="0">
                <a:solidFill>
                  <a:schemeClr val="bg1"/>
                </a:solidFill>
              </a:rPr>
              <a:t>ECOSYSTEM SERVICES</a:t>
            </a:r>
          </a:p>
        </p:txBody>
      </p:sp>
      <p:pic>
        <p:nvPicPr>
          <p:cNvPr id="6" name="Picture 5">
            <a:extLst>
              <a:ext uri="{FF2B5EF4-FFF2-40B4-BE49-F238E27FC236}">
                <a16:creationId xmlns:a16="http://schemas.microsoft.com/office/drawing/2014/main" id="{170D8E15-03C9-BE00-7C39-B8247B65400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3649" y="1431630"/>
            <a:ext cx="6102839" cy="4577130"/>
          </a:xfrm>
          <a:prstGeom prst="rect">
            <a:avLst/>
          </a:prstGeom>
        </p:spPr>
      </p:pic>
      <p:pic>
        <p:nvPicPr>
          <p:cNvPr id="10" name="Picture 9">
            <a:extLst>
              <a:ext uri="{FF2B5EF4-FFF2-40B4-BE49-F238E27FC236}">
                <a16:creationId xmlns:a16="http://schemas.microsoft.com/office/drawing/2014/main" id="{5CF1BC56-7AC6-D7CA-4BF8-8CAD0F3D82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2203" y="53101"/>
            <a:ext cx="2238916" cy="609606"/>
          </a:xfrm>
          <a:prstGeom prst="rect">
            <a:avLst/>
          </a:prstGeom>
        </p:spPr>
      </p:pic>
    </p:spTree>
    <p:extLst>
      <p:ext uri="{BB962C8B-B14F-4D97-AF65-F5344CB8AC3E}">
        <p14:creationId xmlns:p14="http://schemas.microsoft.com/office/powerpoint/2010/main" val="428716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5800"/>
            <a:chOff x="0" y="0"/>
            <a:chExt cx="12192000" cy="685800"/>
          </a:xfrm>
        </p:grpSpPr>
        <p:sp>
          <p:nvSpPr>
            <p:cNvPr id="5"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7"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10" name="TextBox 9">
            <a:extLst>
              <a:ext uri="{FF2B5EF4-FFF2-40B4-BE49-F238E27FC236}">
                <a16:creationId xmlns:a16="http://schemas.microsoft.com/office/drawing/2014/main" id="{DE5A1D1D-169C-4974-8798-506BE86FD982}"/>
              </a:ext>
            </a:extLst>
          </p:cNvPr>
          <p:cNvSpPr txBox="1"/>
          <p:nvPr/>
        </p:nvSpPr>
        <p:spPr>
          <a:xfrm>
            <a:off x="828879" y="127072"/>
            <a:ext cx="3432517" cy="461665"/>
          </a:xfrm>
          <a:prstGeom prst="rect">
            <a:avLst/>
          </a:prstGeom>
          <a:noFill/>
        </p:spPr>
        <p:txBody>
          <a:bodyPr wrap="square" rtlCol="0">
            <a:spAutoFit/>
          </a:bodyPr>
          <a:lstStyle/>
          <a:p>
            <a:pPr algn="ctr"/>
            <a:r>
              <a:rPr lang="en-US" dirty="0">
                <a:solidFill>
                  <a:schemeClr val="bg1"/>
                </a:solidFill>
              </a:rPr>
              <a:t>AUDIT TOOL</a:t>
            </a:r>
          </a:p>
        </p:txBody>
      </p:sp>
      <p:sp>
        <p:nvSpPr>
          <p:cNvPr id="12" name="Text Box 2">
            <a:extLst>
              <a:ext uri="{FF2B5EF4-FFF2-40B4-BE49-F238E27FC236}">
                <a16:creationId xmlns:a16="http://schemas.microsoft.com/office/drawing/2014/main" id="{8592A3AB-1928-48CC-980B-7FD7FEBB6D98}"/>
              </a:ext>
            </a:extLst>
          </p:cNvPr>
          <p:cNvSpPr txBox="1">
            <a:spLocks noChangeArrowheads="1"/>
          </p:cNvSpPr>
          <p:nvPr/>
        </p:nvSpPr>
        <p:spPr bwMode="auto">
          <a:xfrm>
            <a:off x="93847" y="855314"/>
            <a:ext cx="7468999" cy="584775"/>
          </a:xfrm>
          <a:prstGeom prst="rect">
            <a:avLst/>
          </a:prstGeom>
          <a:noFill/>
          <a:ln w="9525">
            <a:noFill/>
            <a:miter lim="800000"/>
            <a:headEnd/>
            <a:tailEnd/>
          </a:ln>
        </p:spPr>
        <p:txBody>
          <a:bodyPr wrap="square">
            <a:spAutoFit/>
          </a:bodyPr>
          <a:lstStyle/>
          <a:p>
            <a:pPr lvl="0">
              <a:spcBef>
                <a:spcPct val="50000"/>
              </a:spcBef>
              <a:defRPr/>
            </a:pPr>
            <a:r>
              <a:rPr lang="en-US" sz="3200" b="1" baseline="0" dirty="0">
                <a:solidFill>
                  <a:srgbClr val="63815A"/>
                </a:solidFill>
                <a:latin typeface="Tahoma" pitchFamily="34" charset="0"/>
                <a:cs typeface="Tahoma" pitchFamily="34" charset="0"/>
              </a:rPr>
              <a:t>Codes and Ordinances Audit Tool</a:t>
            </a:r>
            <a:endParaRPr lang="en-US" sz="2800" dirty="0">
              <a:latin typeface="Tahoma" pitchFamily="34" charset="0"/>
              <a:cs typeface="Tahoma" pitchFamily="34" charset="0"/>
            </a:endParaRPr>
          </a:p>
        </p:txBody>
      </p:sp>
      <p:sp>
        <p:nvSpPr>
          <p:cNvPr id="13" name="Text Box 2">
            <a:extLst>
              <a:ext uri="{FF2B5EF4-FFF2-40B4-BE49-F238E27FC236}">
                <a16:creationId xmlns:a16="http://schemas.microsoft.com/office/drawing/2014/main" id="{991CECB0-E638-437B-B623-2DF48B3378A6}"/>
              </a:ext>
            </a:extLst>
          </p:cNvPr>
          <p:cNvSpPr txBox="1">
            <a:spLocks noChangeArrowheads="1"/>
          </p:cNvSpPr>
          <p:nvPr/>
        </p:nvSpPr>
        <p:spPr bwMode="auto">
          <a:xfrm>
            <a:off x="246706" y="1609603"/>
            <a:ext cx="5930081" cy="4893647"/>
          </a:xfrm>
          <a:prstGeom prst="rect">
            <a:avLst/>
          </a:prstGeom>
          <a:noFill/>
          <a:ln w="9525">
            <a:noFill/>
            <a:miter lim="800000"/>
            <a:headEnd/>
            <a:tailEnd/>
          </a:ln>
        </p:spPr>
        <p:txBody>
          <a:bodyPr wrap="square">
            <a:spAutoFit/>
          </a:bodyPr>
          <a:lstStyle/>
          <a:p>
            <a:pPr lvl="0">
              <a:spcBef>
                <a:spcPct val="50000"/>
              </a:spcBef>
              <a:defRPr/>
            </a:pPr>
            <a:r>
              <a:rPr lang="en-US" dirty="0">
                <a:latin typeface="Tahoma" pitchFamily="34" charset="0"/>
                <a:cs typeface="Tahoma" pitchFamily="34" charset="0"/>
              </a:rPr>
              <a:t>Essential Elements (3 points) – this type policy or practice receives the most points because it has a greater impact on the health or management of the urban forest.</a:t>
            </a:r>
          </a:p>
          <a:p>
            <a:pPr lvl="0">
              <a:spcBef>
                <a:spcPct val="50000"/>
              </a:spcBef>
              <a:defRPr/>
            </a:pPr>
            <a:r>
              <a:rPr lang="en-US" dirty="0">
                <a:latin typeface="Tahoma" pitchFamily="34" charset="0"/>
                <a:cs typeface="Tahoma" pitchFamily="34" charset="0"/>
              </a:rPr>
              <a:t>Desired Elements (2 points) – these are policies or practices we really like to see in place but are not as critically important as essential elements.</a:t>
            </a:r>
          </a:p>
          <a:p>
            <a:pPr lvl="0">
              <a:spcBef>
                <a:spcPct val="50000"/>
              </a:spcBef>
              <a:defRPr/>
            </a:pPr>
            <a:r>
              <a:rPr lang="en-US" dirty="0">
                <a:latin typeface="Tahoma" pitchFamily="34" charset="0"/>
                <a:cs typeface="Tahoma" pitchFamily="34" charset="0"/>
              </a:rPr>
              <a:t>Extras (1 point) – these are extra ways a community can go above and beyond in managing their urban forest.</a:t>
            </a:r>
          </a:p>
        </p:txBody>
      </p:sp>
      <p:pic>
        <p:nvPicPr>
          <p:cNvPr id="3" name="Picture 2">
            <a:extLst>
              <a:ext uri="{FF2B5EF4-FFF2-40B4-BE49-F238E27FC236}">
                <a16:creationId xmlns:a16="http://schemas.microsoft.com/office/drawing/2014/main" id="{47B7949C-D75E-4DF0-B71C-237B9746A4CB}"/>
              </a:ext>
            </a:extLst>
          </p:cNvPr>
          <p:cNvPicPr>
            <a:picLocks noChangeAspect="1"/>
          </p:cNvPicPr>
          <p:nvPr/>
        </p:nvPicPr>
        <p:blipFill>
          <a:blip r:embed="rId2"/>
          <a:stretch>
            <a:fillRect/>
          </a:stretch>
        </p:blipFill>
        <p:spPr>
          <a:xfrm>
            <a:off x="6961712" y="1727218"/>
            <a:ext cx="5041173" cy="5128846"/>
          </a:xfrm>
          <a:prstGeom prst="rect">
            <a:avLst/>
          </a:prstGeom>
        </p:spPr>
      </p:pic>
      <p:sp>
        <p:nvSpPr>
          <p:cNvPr id="6" name="TextBox 5">
            <a:extLst>
              <a:ext uri="{FF2B5EF4-FFF2-40B4-BE49-F238E27FC236}">
                <a16:creationId xmlns:a16="http://schemas.microsoft.com/office/drawing/2014/main" id="{9231DEA5-7E33-49CF-8B80-46E80DFF766A}"/>
              </a:ext>
            </a:extLst>
          </p:cNvPr>
          <p:cNvSpPr txBox="1"/>
          <p:nvPr/>
        </p:nvSpPr>
        <p:spPr>
          <a:xfrm>
            <a:off x="6932116" y="1230514"/>
            <a:ext cx="3854548" cy="461665"/>
          </a:xfrm>
          <a:prstGeom prst="rect">
            <a:avLst/>
          </a:prstGeom>
          <a:noFill/>
        </p:spPr>
        <p:txBody>
          <a:bodyPr wrap="square" rtlCol="0">
            <a:spAutoFit/>
          </a:bodyPr>
          <a:lstStyle/>
          <a:p>
            <a:r>
              <a:rPr lang="en-US" dirty="0"/>
              <a:t>Example: Plans and Goals</a:t>
            </a:r>
          </a:p>
        </p:txBody>
      </p:sp>
      <p:sp>
        <p:nvSpPr>
          <p:cNvPr id="9" name="TextBox 8">
            <a:extLst>
              <a:ext uri="{FF2B5EF4-FFF2-40B4-BE49-F238E27FC236}">
                <a16:creationId xmlns:a16="http://schemas.microsoft.com/office/drawing/2014/main" id="{21A71616-789B-480C-8EA3-40E1BE760A5A}"/>
              </a:ext>
            </a:extLst>
          </p:cNvPr>
          <p:cNvSpPr txBox="1"/>
          <p:nvPr/>
        </p:nvSpPr>
        <p:spPr>
          <a:xfrm>
            <a:off x="6570682" y="2775800"/>
            <a:ext cx="1386059" cy="461665"/>
          </a:xfrm>
          <a:prstGeom prst="rect">
            <a:avLst/>
          </a:prstGeom>
          <a:noFill/>
        </p:spPr>
        <p:txBody>
          <a:bodyPr wrap="square" rtlCol="0">
            <a:spAutoFit/>
          </a:bodyPr>
          <a:lstStyle/>
          <a:p>
            <a:r>
              <a:rPr lang="en-US" dirty="0"/>
              <a:t>Desired</a:t>
            </a:r>
          </a:p>
        </p:txBody>
      </p:sp>
      <p:sp>
        <p:nvSpPr>
          <p:cNvPr id="17" name="TextBox 16">
            <a:extLst>
              <a:ext uri="{FF2B5EF4-FFF2-40B4-BE49-F238E27FC236}">
                <a16:creationId xmlns:a16="http://schemas.microsoft.com/office/drawing/2014/main" id="{9584AE25-505E-4754-8927-840B7AA94115}"/>
              </a:ext>
            </a:extLst>
          </p:cNvPr>
          <p:cNvSpPr txBox="1"/>
          <p:nvPr/>
        </p:nvSpPr>
        <p:spPr>
          <a:xfrm>
            <a:off x="6570681" y="5017564"/>
            <a:ext cx="1386059" cy="461665"/>
          </a:xfrm>
          <a:prstGeom prst="rect">
            <a:avLst/>
          </a:prstGeom>
          <a:noFill/>
        </p:spPr>
        <p:txBody>
          <a:bodyPr wrap="square" rtlCol="0">
            <a:spAutoFit/>
          </a:bodyPr>
          <a:lstStyle/>
          <a:p>
            <a:r>
              <a:rPr lang="en-US" dirty="0"/>
              <a:t>Desired</a:t>
            </a:r>
          </a:p>
        </p:txBody>
      </p:sp>
      <p:sp>
        <p:nvSpPr>
          <p:cNvPr id="18" name="TextBox 17">
            <a:extLst>
              <a:ext uri="{FF2B5EF4-FFF2-40B4-BE49-F238E27FC236}">
                <a16:creationId xmlns:a16="http://schemas.microsoft.com/office/drawing/2014/main" id="{27EED1CF-9C33-44FC-8694-0FC518EB79E0}"/>
              </a:ext>
            </a:extLst>
          </p:cNvPr>
          <p:cNvSpPr txBox="1"/>
          <p:nvPr/>
        </p:nvSpPr>
        <p:spPr>
          <a:xfrm>
            <a:off x="6719788" y="4172829"/>
            <a:ext cx="1386059" cy="461665"/>
          </a:xfrm>
          <a:prstGeom prst="rect">
            <a:avLst/>
          </a:prstGeom>
          <a:noFill/>
        </p:spPr>
        <p:txBody>
          <a:bodyPr wrap="square" rtlCol="0">
            <a:spAutoFit/>
          </a:bodyPr>
          <a:lstStyle/>
          <a:p>
            <a:r>
              <a:rPr lang="en-US" dirty="0"/>
              <a:t>Extra</a:t>
            </a:r>
          </a:p>
        </p:txBody>
      </p:sp>
      <p:sp>
        <p:nvSpPr>
          <p:cNvPr id="19" name="TextBox 18">
            <a:extLst>
              <a:ext uri="{FF2B5EF4-FFF2-40B4-BE49-F238E27FC236}">
                <a16:creationId xmlns:a16="http://schemas.microsoft.com/office/drawing/2014/main" id="{62CB7EF2-94B6-474A-8663-2D8F1FF458C3}"/>
              </a:ext>
            </a:extLst>
          </p:cNvPr>
          <p:cNvSpPr txBox="1"/>
          <p:nvPr/>
        </p:nvSpPr>
        <p:spPr>
          <a:xfrm>
            <a:off x="6719787" y="6441608"/>
            <a:ext cx="1386059" cy="461665"/>
          </a:xfrm>
          <a:prstGeom prst="rect">
            <a:avLst/>
          </a:prstGeom>
          <a:noFill/>
        </p:spPr>
        <p:txBody>
          <a:bodyPr wrap="square" rtlCol="0">
            <a:spAutoFit/>
          </a:bodyPr>
          <a:lstStyle/>
          <a:p>
            <a:r>
              <a:rPr lang="en-US" dirty="0"/>
              <a:t>Extra</a:t>
            </a:r>
          </a:p>
        </p:txBody>
      </p:sp>
      <p:sp>
        <p:nvSpPr>
          <p:cNvPr id="20" name="TextBox 19">
            <a:extLst>
              <a:ext uri="{FF2B5EF4-FFF2-40B4-BE49-F238E27FC236}">
                <a16:creationId xmlns:a16="http://schemas.microsoft.com/office/drawing/2014/main" id="{28DD6773-433C-4D8A-94EC-A945388AE612}"/>
              </a:ext>
            </a:extLst>
          </p:cNvPr>
          <p:cNvSpPr txBox="1"/>
          <p:nvPr/>
        </p:nvSpPr>
        <p:spPr>
          <a:xfrm>
            <a:off x="6413925" y="3574946"/>
            <a:ext cx="1386059" cy="461665"/>
          </a:xfrm>
          <a:prstGeom prst="rect">
            <a:avLst/>
          </a:prstGeom>
          <a:noFill/>
        </p:spPr>
        <p:txBody>
          <a:bodyPr wrap="square" rtlCol="0">
            <a:spAutoFit/>
          </a:bodyPr>
          <a:lstStyle/>
          <a:p>
            <a:r>
              <a:rPr lang="en-US" dirty="0"/>
              <a:t>Essential</a:t>
            </a:r>
          </a:p>
        </p:txBody>
      </p:sp>
      <p:grpSp>
        <p:nvGrpSpPr>
          <p:cNvPr id="11" name="Group 10">
            <a:extLst>
              <a:ext uri="{FF2B5EF4-FFF2-40B4-BE49-F238E27FC236}">
                <a16:creationId xmlns:a16="http://schemas.microsoft.com/office/drawing/2014/main" id="{E1AEE743-7847-07E1-0958-8750C6B56A77}"/>
              </a:ext>
            </a:extLst>
          </p:cNvPr>
          <p:cNvGrpSpPr/>
          <p:nvPr/>
        </p:nvGrpSpPr>
        <p:grpSpPr>
          <a:xfrm>
            <a:off x="4781608" y="-23446"/>
            <a:ext cx="2678311" cy="732692"/>
            <a:chOff x="4781608" y="-23446"/>
            <a:chExt cx="2678311" cy="732692"/>
          </a:xfrm>
        </p:grpSpPr>
        <p:pic>
          <p:nvPicPr>
            <p:cNvPr id="14" name="Picture 13" descr="logo_med_res.jpg">
              <a:extLst>
                <a:ext uri="{FF2B5EF4-FFF2-40B4-BE49-F238E27FC236}">
                  <a16:creationId xmlns:a16="http://schemas.microsoft.com/office/drawing/2014/main" id="{6A3E449F-8A0B-878B-D347-2060D9E259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7269" y="1936"/>
              <a:ext cx="1092650" cy="707310"/>
            </a:xfrm>
            <a:prstGeom prst="rect">
              <a:avLst/>
            </a:prstGeom>
          </p:spPr>
        </p:pic>
        <p:pic>
          <p:nvPicPr>
            <p:cNvPr id="15" name="Picture 14">
              <a:extLst>
                <a:ext uri="{FF2B5EF4-FFF2-40B4-BE49-F238E27FC236}">
                  <a16:creationId xmlns:a16="http://schemas.microsoft.com/office/drawing/2014/main" id="{A812816B-2F1E-276F-4F22-926C4642DB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1608" y="-23446"/>
              <a:ext cx="643300" cy="707310"/>
            </a:xfrm>
            <a:prstGeom prst="rect">
              <a:avLst/>
            </a:prstGeom>
          </p:spPr>
        </p:pic>
        <p:pic>
          <p:nvPicPr>
            <p:cNvPr id="16" name="Picture 15">
              <a:extLst>
                <a:ext uri="{FF2B5EF4-FFF2-40B4-BE49-F238E27FC236}">
                  <a16:creationId xmlns:a16="http://schemas.microsoft.com/office/drawing/2014/main" id="{30CA13E2-5C5B-FA49-2817-C2FD711808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8530" y="-10755"/>
              <a:ext cx="495117" cy="707310"/>
            </a:xfrm>
            <a:prstGeom prst="rect">
              <a:avLst/>
            </a:prstGeom>
          </p:spPr>
        </p:pic>
      </p:grpSp>
    </p:spTree>
    <p:extLst>
      <p:ext uri="{BB962C8B-B14F-4D97-AF65-F5344CB8AC3E}">
        <p14:creationId xmlns:p14="http://schemas.microsoft.com/office/powerpoint/2010/main" val="211889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
            <a:chOff x="0" y="0"/>
            <a:chExt cx="12192000" cy="685800"/>
          </a:xfrm>
        </p:grpSpPr>
        <p:sp>
          <p:nvSpPr>
            <p:cNvPr id="10"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11"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13" name="Title 1"/>
          <p:cNvSpPr txBox="1">
            <a:spLocks/>
          </p:cNvSpPr>
          <p:nvPr/>
        </p:nvSpPr>
        <p:spPr>
          <a:xfrm>
            <a:off x="154551" y="771589"/>
            <a:ext cx="5521686" cy="731647"/>
          </a:xfrm>
          <a:prstGeom prst="rect">
            <a:avLst/>
          </a:prstGeom>
        </p:spPr>
        <p:txBody>
          <a:bodyPr anchor="t">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3500" kern="0" dirty="0">
                <a:solidFill>
                  <a:srgbClr val="63815A"/>
                </a:solidFill>
                <a:latin typeface="Tahoma" panose="020B0604030504040204" pitchFamily="34" charset="0"/>
                <a:ea typeface="Tahoma" panose="020B0604030504040204" pitchFamily="34" charset="0"/>
                <a:cs typeface="Tahoma" panose="020B0604030504040204" pitchFamily="34" charset="0"/>
              </a:rPr>
              <a:t>Summary of Results</a:t>
            </a:r>
          </a:p>
          <a:p>
            <a:pPr algn="l"/>
            <a:r>
              <a:rPr lang="en-US" sz="2399" kern="0" dirty="0">
                <a:solidFill>
                  <a:srgbClr val="63815A"/>
                </a:solidFill>
                <a:latin typeface="Tahoma" panose="020B0604030504040204" pitchFamily="34" charset="0"/>
                <a:ea typeface="Tahoma" panose="020B0604030504040204" pitchFamily="34" charset="0"/>
                <a:cs typeface="Tahoma" panose="020B0604030504040204" pitchFamily="34" charset="0"/>
              </a:rPr>
              <a:t>					</a:t>
            </a:r>
            <a:endParaRPr lang="en-US" sz="3599" b="1"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A234A661-A205-4F7B-8DC1-1FDB87BE6AF5}"/>
              </a:ext>
            </a:extLst>
          </p:cNvPr>
          <p:cNvSpPr txBox="1"/>
          <p:nvPr/>
        </p:nvSpPr>
        <p:spPr>
          <a:xfrm>
            <a:off x="8398413" y="1124698"/>
            <a:ext cx="3578070" cy="5262979"/>
          </a:xfrm>
          <a:prstGeom prst="rect">
            <a:avLst/>
          </a:prstGeom>
          <a:noFill/>
        </p:spPr>
        <p:txBody>
          <a:bodyPr wrap="square" rtlCol="0">
            <a:spAutoFit/>
          </a:bodyPr>
          <a:lstStyle/>
          <a:p>
            <a:r>
              <a:rPr lang="en-US" dirty="0"/>
              <a:t>Have almost majority of the essential elements we want to see in the codes, policies and practices of the city.</a:t>
            </a:r>
          </a:p>
          <a:p>
            <a:endParaRPr lang="en-US" dirty="0"/>
          </a:p>
          <a:p>
            <a:r>
              <a:rPr lang="en-US" dirty="0"/>
              <a:t>The main focus with recommendations is to bring the essentials and desired elements up to a higher percentage which will result in a better managed more resilient urban forest.</a:t>
            </a:r>
          </a:p>
        </p:txBody>
      </p:sp>
      <p:sp>
        <p:nvSpPr>
          <p:cNvPr id="6" name="TextBox 5">
            <a:extLst>
              <a:ext uri="{FF2B5EF4-FFF2-40B4-BE49-F238E27FC236}">
                <a16:creationId xmlns:a16="http://schemas.microsoft.com/office/drawing/2014/main" id="{0329F404-57C9-49D6-81F1-5136A73D07A3}"/>
              </a:ext>
            </a:extLst>
          </p:cNvPr>
          <p:cNvSpPr txBox="1"/>
          <p:nvPr/>
        </p:nvSpPr>
        <p:spPr>
          <a:xfrm>
            <a:off x="1671058" y="5971230"/>
            <a:ext cx="804983" cy="461665"/>
          </a:xfrm>
          <a:prstGeom prst="rect">
            <a:avLst/>
          </a:prstGeom>
          <a:noFill/>
        </p:spPr>
        <p:txBody>
          <a:bodyPr wrap="square" rtlCol="0">
            <a:spAutoFit/>
          </a:bodyPr>
          <a:lstStyle/>
          <a:p>
            <a:r>
              <a:rPr lang="en-US" dirty="0"/>
              <a:t>50%</a:t>
            </a:r>
          </a:p>
        </p:txBody>
      </p:sp>
      <p:sp>
        <p:nvSpPr>
          <p:cNvPr id="17" name="TextBox 16">
            <a:extLst>
              <a:ext uri="{FF2B5EF4-FFF2-40B4-BE49-F238E27FC236}">
                <a16:creationId xmlns:a16="http://schemas.microsoft.com/office/drawing/2014/main" id="{B1203F91-60A7-4DF2-AF4F-C47825441B8C}"/>
              </a:ext>
            </a:extLst>
          </p:cNvPr>
          <p:cNvSpPr txBox="1"/>
          <p:nvPr/>
        </p:nvSpPr>
        <p:spPr>
          <a:xfrm>
            <a:off x="4058567" y="5967929"/>
            <a:ext cx="804985" cy="461665"/>
          </a:xfrm>
          <a:prstGeom prst="rect">
            <a:avLst/>
          </a:prstGeom>
          <a:noFill/>
        </p:spPr>
        <p:txBody>
          <a:bodyPr wrap="square" rtlCol="0">
            <a:spAutoFit/>
          </a:bodyPr>
          <a:lstStyle/>
          <a:p>
            <a:r>
              <a:rPr lang="en-US" dirty="0"/>
              <a:t>43%</a:t>
            </a:r>
          </a:p>
        </p:txBody>
      </p:sp>
      <p:sp>
        <p:nvSpPr>
          <p:cNvPr id="19" name="TextBox 18">
            <a:extLst>
              <a:ext uri="{FF2B5EF4-FFF2-40B4-BE49-F238E27FC236}">
                <a16:creationId xmlns:a16="http://schemas.microsoft.com/office/drawing/2014/main" id="{0758CAC4-7283-4BE7-A5CB-5457203870A6}"/>
              </a:ext>
            </a:extLst>
          </p:cNvPr>
          <p:cNvSpPr txBox="1"/>
          <p:nvPr/>
        </p:nvSpPr>
        <p:spPr>
          <a:xfrm>
            <a:off x="6446082" y="5967929"/>
            <a:ext cx="804985" cy="461665"/>
          </a:xfrm>
          <a:prstGeom prst="rect">
            <a:avLst/>
          </a:prstGeom>
          <a:noFill/>
        </p:spPr>
        <p:txBody>
          <a:bodyPr wrap="square" rtlCol="0">
            <a:spAutoFit/>
          </a:bodyPr>
          <a:lstStyle/>
          <a:p>
            <a:r>
              <a:rPr lang="en-US" dirty="0"/>
              <a:t>41%</a:t>
            </a:r>
          </a:p>
        </p:txBody>
      </p:sp>
      <p:sp>
        <p:nvSpPr>
          <p:cNvPr id="3" name="TextBox 2">
            <a:extLst>
              <a:ext uri="{FF2B5EF4-FFF2-40B4-BE49-F238E27FC236}">
                <a16:creationId xmlns:a16="http://schemas.microsoft.com/office/drawing/2014/main" id="{CA7EEF93-ED54-6D98-7FF4-40EECD232FCA}"/>
              </a:ext>
            </a:extLst>
          </p:cNvPr>
          <p:cNvSpPr txBox="1"/>
          <p:nvPr/>
        </p:nvSpPr>
        <p:spPr>
          <a:xfrm>
            <a:off x="828879" y="127072"/>
            <a:ext cx="3432517" cy="461665"/>
          </a:xfrm>
          <a:prstGeom prst="rect">
            <a:avLst/>
          </a:prstGeom>
          <a:noFill/>
        </p:spPr>
        <p:txBody>
          <a:bodyPr wrap="square" rtlCol="0">
            <a:spAutoFit/>
          </a:bodyPr>
          <a:lstStyle/>
          <a:p>
            <a:pPr algn="ctr"/>
            <a:r>
              <a:rPr lang="en-US" dirty="0">
                <a:solidFill>
                  <a:schemeClr val="bg1"/>
                </a:solidFill>
              </a:rPr>
              <a:t>AUDIT TOOL</a:t>
            </a:r>
          </a:p>
        </p:txBody>
      </p:sp>
      <p:grpSp>
        <p:nvGrpSpPr>
          <p:cNvPr id="7" name="Group 6">
            <a:extLst>
              <a:ext uri="{FF2B5EF4-FFF2-40B4-BE49-F238E27FC236}">
                <a16:creationId xmlns:a16="http://schemas.microsoft.com/office/drawing/2014/main" id="{5D2182C5-230D-C2D2-F767-3D4B83B11423}"/>
              </a:ext>
            </a:extLst>
          </p:cNvPr>
          <p:cNvGrpSpPr/>
          <p:nvPr/>
        </p:nvGrpSpPr>
        <p:grpSpPr>
          <a:xfrm>
            <a:off x="4781608" y="-23446"/>
            <a:ext cx="2678311" cy="732692"/>
            <a:chOff x="4781608" y="-23446"/>
            <a:chExt cx="2678311" cy="732692"/>
          </a:xfrm>
        </p:grpSpPr>
        <p:pic>
          <p:nvPicPr>
            <p:cNvPr id="8" name="Picture 7" descr="logo_med_res.jpg">
              <a:extLst>
                <a:ext uri="{FF2B5EF4-FFF2-40B4-BE49-F238E27FC236}">
                  <a16:creationId xmlns:a16="http://schemas.microsoft.com/office/drawing/2014/main" id="{5C81A589-4376-95A4-3A98-73F28D171F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7269" y="1936"/>
              <a:ext cx="1092650" cy="707310"/>
            </a:xfrm>
            <a:prstGeom prst="rect">
              <a:avLst/>
            </a:prstGeom>
          </p:spPr>
        </p:pic>
        <p:pic>
          <p:nvPicPr>
            <p:cNvPr id="9" name="Picture 8">
              <a:extLst>
                <a:ext uri="{FF2B5EF4-FFF2-40B4-BE49-F238E27FC236}">
                  <a16:creationId xmlns:a16="http://schemas.microsoft.com/office/drawing/2014/main" id="{649E5D01-78C6-D4D8-B01B-F97068F5AC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1608" y="-23446"/>
              <a:ext cx="643300" cy="707310"/>
            </a:xfrm>
            <a:prstGeom prst="rect">
              <a:avLst/>
            </a:prstGeom>
          </p:spPr>
        </p:pic>
        <p:pic>
          <p:nvPicPr>
            <p:cNvPr id="14" name="Picture 13">
              <a:extLst>
                <a:ext uri="{FF2B5EF4-FFF2-40B4-BE49-F238E27FC236}">
                  <a16:creationId xmlns:a16="http://schemas.microsoft.com/office/drawing/2014/main" id="{98E89DB3-D950-C925-C281-F38946DD83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8530" y="-10755"/>
              <a:ext cx="495117" cy="707310"/>
            </a:xfrm>
            <a:prstGeom prst="rect">
              <a:avLst/>
            </a:prstGeom>
          </p:spPr>
        </p:pic>
      </p:grpSp>
      <p:pic>
        <p:nvPicPr>
          <p:cNvPr id="15" name="Picture 14">
            <a:extLst>
              <a:ext uri="{FF2B5EF4-FFF2-40B4-BE49-F238E27FC236}">
                <a16:creationId xmlns:a16="http://schemas.microsoft.com/office/drawing/2014/main" id="{FEF24AD9-978B-F689-48E7-99D4FFF0EF22}"/>
              </a:ext>
            </a:extLst>
          </p:cNvPr>
          <p:cNvPicPr>
            <a:picLocks noChangeAspect="1"/>
          </p:cNvPicPr>
          <p:nvPr/>
        </p:nvPicPr>
        <p:blipFill>
          <a:blip r:embed="rId5"/>
          <a:stretch>
            <a:fillRect/>
          </a:stretch>
        </p:blipFill>
        <p:spPr>
          <a:xfrm>
            <a:off x="193712" y="1589025"/>
            <a:ext cx="8046055" cy="4309025"/>
          </a:xfrm>
          <a:prstGeom prst="rect">
            <a:avLst/>
          </a:prstGeom>
        </p:spPr>
      </p:pic>
    </p:spTree>
    <p:extLst>
      <p:ext uri="{BB962C8B-B14F-4D97-AF65-F5344CB8AC3E}">
        <p14:creationId xmlns:p14="http://schemas.microsoft.com/office/powerpoint/2010/main" val="230545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4ECE4F5-AE76-434B-8BAB-E17B71BB005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794145" y="5906023"/>
            <a:ext cx="2444108" cy="1001405"/>
          </a:xfrm>
        </p:spPr>
      </p:pic>
      <p:sp>
        <p:nvSpPr>
          <p:cNvPr id="10"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11"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sp>
        <p:nvSpPr>
          <p:cNvPr id="12" name="Title 1"/>
          <p:cNvSpPr>
            <a:spLocks noGrp="1"/>
          </p:cNvSpPr>
          <p:nvPr>
            <p:ph type="title"/>
          </p:nvPr>
        </p:nvSpPr>
        <p:spPr>
          <a:xfrm>
            <a:off x="-333602" y="818980"/>
            <a:ext cx="6428014" cy="1066800"/>
          </a:xfrm>
        </p:spPr>
        <p:txBody>
          <a:bodyPr>
            <a:noAutofit/>
          </a:bodyPr>
          <a:lstStyle/>
          <a:p>
            <a:r>
              <a:rPr lang="en-US" sz="4400" dirty="0">
                <a:solidFill>
                  <a:srgbClr val="63815A"/>
                </a:solidFill>
                <a:latin typeface="Tahoma"/>
                <a:ea typeface="Tahoma"/>
                <a:cs typeface="Tahoma"/>
              </a:rPr>
              <a:t> </a:t>
            </a:r>
            <a:r>
              <a:rPr lang="en-US" sz="3600" dirty="0">
                <a:solidFill>
                  <a:srgbClr val="63815A"/>
                </a:solidFill>
                <a:latin typeface="Tahoma"/>
                <a:ea typeface="Tahoma"/>
                <a:cs typeface="Tahoma"/>
              </a:rPr>
              <a:t>Canopy Mapping and Urban Forest Project</a:t>
            </a:r>
          </a:p>
        </p:txBody>
      </p:sp>
      <p:sp>
        <p:nvSpPr>
          <p:cNvPr id="16" name="Subtitle 2">
            <a:extLst>
              <a:ext uri="{FF2B5EF4-FFF2-40B4-BE49-F238E27FC236}">
                <a16:creationId xmlns:a16="http://schemas.microsoft.com/office/drawing/2014/main" id="{82C14FB6-7225-4AD7-8E7E-3F0BAC1D3D3D}"/>
              </a:ext>
            </a:extLst>
          </p:cNvPr>
          <p:cNvSpPr txBox="1">
            <a:spLocks/>
          </p:cNvSpPr>
          <p:nvPr/>
        </p:nvSpPr>
        <p:spPr>
          <a:xfrm>
            <a:off x="167802" y="2084673"/>
            <a:ext cx="5425205" cy="4411625"/>
          </a:xfrm>
          <a:prstGeom prst="rect">
            <a:avLst/>
          </a:prstGeom>
        </p:spPr>
        <p:txBody>
          <a:bodyPr vert="horz" lIns="121899" tIns="60949" rIns="121899" bIns="60949" rtlCol="0">
            <a:normAutofit/>
          </a:bodyPr>
          <a:lstStyle>
            <a:lvl1pPr marL="457120" indent="-457120" algn="l" defTabSz="609493" rtl="0" eaLnBrk="1" latinLnBrk="0" hangingPunct="1">
              <a:spcBef>
                <a:spcPct val="20000"/>
              </a:spcBef>
              <a:buFont typeface="Arial"/>
              <a:buChar char="•"/>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lgn="ctr">
              <a:lnSpc>
                <a:spcPct val="120000"/>
              </a:lnSpc>
              <a:spcBef>
                <a:spcPct val="50000"/>
              </a:spcBef>
              <a:spcAft>
                <a:spcPts val="600"/>
              </a:spcAft>
              <a:buNone/>
            </a:pPr>
            <a:r>
              <a:rPr lang="en-US" sz="2800" dirty="0">
                <a:latin typeface="Tahoma" pitchFamily="34" charset="0"/>
                <a:cs typeface="Tahoma" pitchFamily="34" charset="0"/>
              </a:rPr>
              <a:t>Tree Canopy data</a:t>
            </a:r>
          </a:p>
          <a:p>
            <a:pPr marL="0" indent="0" algn="ctr">
              <a:lnSpc>
                <a:spcPct val="120000"/>
              </a:lnSpc>
              <a:spcBef>
                <a:spcPct val="50000"/>
              </a:spcBef>
              <a:spcAft>
                <a:spcPts val="600"/>
              </a:spcAft>
              <a:buNone/>
            </a:pPr>
            <a:r>
              <a:rPr lang="en-US" sz="2800" dirty="0">
                <a:latin typeface="Tahoma" pitchFamily="34" charset="0"/>
                <a:cs typeface="Tahoma" pitchFamily="34" charset="0"/>
              </a:rPr>
              <a:t>Tree Canopy Analysis</a:t>
            </a:r>
          </a:p>
          <a:p>
            <a:pPr marL="0" indent="0" algn="ctr">
              <a:lnSpc>
                <a:spcPct val="120000"/>
              </a:lnSpc>
              <a:spcBef>
                <a:spcPct val="50000"/>
              </a:spcBef>
              <a:spcAft>
                <a:spcPts val="600"/>
              </a:spcAft>
              <a:buNone/>
            </a:pPr>
            <a:r>
              <a:rPr lang="en-US" sz="2800" dirty="0">
                <a:latin typeface="Tahoma" pitchFamily="34" charset="0"/>
                <a:cs typeface="Tahoma" pitchFamily="34" charset="0"/>
              </a:rPr>
              <a:t>Ecosystem Services</a:t>
            </a:r>
          </a:p>
          <a:p>
            <a:pPr marL="0" indent="0" algn="ctr">
              <a:lnSpc>
                <a:spcPct val="120000"/>
              </a:lnSpc>
              <a:spcBef>
                <a:spcPct val="50000"/>
              </a:spcBef>
              <a:spcAft>
                <a:spcPts val="600"/>
              </a:spcAft>
              <a:buNone/>
            </a:pPr>
            <a:r>
              <a:rPr lang="en-US" sz="2800" dirty="0">
                <a:latin typeface="Tahoma" pitchFamily="34" charset="0"/>
                <a:cs typeface="Tahoma" pitchFamily="34" charset="0"/>
              </a:rPr>
              <a:t>Tree Codes</a:t>
            </a:r>
          </a:p>
          <a:p>
            <a:pPr marL="0" indent="0" algn="ctr">
              <a:lnSpc>
                <a:spcPct val="120000"/>
              </a:lnSpc>
              <a:spcBef>
                <a:spcPct val="50000"/>
              </a:spcBef>
              <a:spcAft>
                <a:spcPts val="600"/>
              </a:spcAft>
              <a:buNone/>
            </a:pPr>
            <a:r>
              <a:rPr lang="en-US" sz="2800" dirty="0">
                <a:latin typeface="Tahoma" pitchFamily="34" charset="0"/>
                <a:cs typeface="Tahoma" pitchFamily="34" charset="0"/>
              </a:rPr>
              <a:t>Canopy Goal &amp; Strategies</a:t>
            </a:r>
          </a:p>
        </p:txBody>
      </p:sp>
      <p:pic>
        <p:nvPicPr>
          <p:cNvPr id="8" name="Picture 7">
            <a:extLst>
              <a:ext uri="{FF2B5EF4-FFF2-40B4-BE49-F238E27FC236}">
                <a16:creationId xmlns:a16="http://schemas.microsoft.com/office/drawing/2014/main" id="{6FFE1F8D-35E6-9935-189B-774ABB9D510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4412" y="724070"/>
            <a:ext cx="6094413" cy="6095660"/>
          </a:xfrm>
          <a:prstGeom prst="rect">
            <a:avLst/>
          </a:prstGeom>
        </p:spPr>
      </p:pic>
      <p:pic>
        <p:nvPicPr>
          <p:cNvPr id="4" name="Picture 3">
            <a:extLst>
              <a:ext uri="{FF2B5EF4-FFF2-40B4-BE49-F238E27FC236}">
                <a16:creationId xmlns:a16="http://schemas.microsoft.com/office/drawing/2014/main" id="{162C8FDD-1230-0DFA-56A1-EA257E2BAC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0740" y="38270"/>
            <a:ext cx="2237701" cy="609260"/>
          </a:xfrm>
          <a:prstGeom prst="rect">
            <a:avLst/>
          </a:prstGeom>
        </p:spPr>
      </p:pic>
    </p:spTree>
    <p:extLst>
      <p:ext uri="{BB962C8B-B14F-4D97-AF65-F5344CB8AC3E}">
        <p14:creationId xmlns:p14="http://schemas.microsoft.com/office/powerpoint/2010/main" val="2373580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
            <a:chOff x="0" y="0"/>
            <a:chExt cx="12192000" cy="685800"/>
          </a:xfrm>
        </p:grpSpPr>
        <p:sp>
          <p:nvSpPr>
            <p:cNvPr id="10"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11"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4" name="TextBox 3">
            <a:extLst>
              <a:ext uri="{FF2B5EF4-FFF2-40B4-BE49-F238E27FC236}">
                <a16:creationId xmlns:a16="http://schemas.microsoft.com/office/drawing/2014/main" id="{B2A94B79-F51D-4F6E-9D89-1791F60A28C5}"/>
              </a:ext>
            </a:extLst>
          </p:cNvPr>
          <p:cNvSpPr txBox="1"/>
          <p:nvPr/>
        </p:nvSpPr>
        <p:spPr>
          <a:xfrm>
            <a:off x="0" y="1332667"/>
            <a:ext cx="11879726" cy="5632311"/>
          </a:xfrm>
          <a:prstGeom prst="rect">
            <a:avLst/>
          </a:prstGeom>
          <a:noFill/>
        </p:spPr>
        <p:txBody>
          <a:bodyPr wrap="square" rtlCol="0">
            <a:spAutoFit/>
          </a:bodyPr>
          <a:lstStyle/>
          <a:p>
            <a:pPr marL="457200" indent="-457200">
              <a:buFont typeface="+mj-lt"/>
              <a:buAutoNum type="arabicPeriod"/>
            </a:pPr>
            <a:r>
              <a:rPr lang="en-US" dirty="0"/>
              <a:t>Strengthen Tree Protection requirements to be more robust, such as better fencing, signage and care practices. Require these details on site plans.</a:t>
            </a:r>
          </a:p>
          <a:p>
            <a:pPr marL="457200" indent="-457200">
              <a:buFont typeface="+mj-lt"/>
              <a:buAutoNum type="arabicPeriod"/>
            </a:pPr>
            <a:r>
              <a:rPr lang="en-US" dirty="0"/>
              <a:t>Increase the Critical Root Zone past the dripline to 1.5 ft X DBH.</a:t>
            </a:r>
          </a:p>
          <a:p>
            <a:pPr marL="457200" indent="-457200">
              <a:buFont typeface="+mj-lt"/>
              <a:buAutoNum type="arabicPeriod"/>
            </a:pPr>
            <a:r>
              <a:rPr lang="en-US" dirty="0"/>
              <a:t>Establish penalties for the loss or destruction of protected trees.</a:t>
            </a:r>
          </a:p>
          <a:p>
            <a:pPr marL="457200" indent="-457200">
              <a:buFont typeface="+mj-lt"/>
              <a:buAutoNum type="arabicPeriod"/>
            </a:pPr>
            <a:r>
              <a:rPr lang="en-US" dirty="0"/>
              <a:t>Designate root soil volume and soil surface area standards.</a:t>
            </a:r>
          </a:p>
          <a:p>
            <a:pPr marL="457200" indent="-457200">
              <a:buFont typeface="+mj-lt"/>
              <a:buAutoNum type="arabicPeriod"/>
            </a:pPr>
            <a:r>
              <a:rPr lang="en-US" dirty="0"/>
              <a:t>Develop an Urban Forest Master/Management Plan.</a:t>
            </a:r>
          </a:p>
          <a:p>
            <a:pPr marL="457200" indent="-457200">
              <a:buFont typeface="+mj-lt"/>
              <a:buAutoNum type="arabicPeriod"/>
            </a:pPr>
            <a:r>
              <a:rPr lang="en-US" dirty="0"/>
              <a:t>Create a line item in the annual budget dedicated to urban forest management.</a:t>
            </a:r>
          </a:p>
          <a:p>
            <a:pPr marL="457200" indent="-457200">
              <a:buFont typeface="+mj-lt"/>
              <a:buAutoNum type="arabicPeriod"/>
            </a:pPr>
            <a:r>
              <a:rPr lang="en-US" dirty="0"/>
              <a:t>Conduct a public tree inventory.</a:t>
            </a:r>
          </a:p>
          <a:p>
            <a:pPr marL="457200" indent="-457200">
              <a:buFont typeface="+mj-lt"/>
              <a:buAutoNum type="arabicPeriod"/>
            </a:pPr>
            <a:r>
              <a:rPr lang="en-US" dirty="0"/>
              <a:t>Integrate tree inventory data with records of maintenance, inspections, mitigation, etc.</a:t>
            </a:r>
          </a:p>
          <a:p>
            <a:pPr marL="457200" indent="-457200">
              <a:buFont typeface="+mj-lt"/>
              <a:buAutoNum type="arabicPeriod"/>
            </a:pPr>
            <a:r>
              <a:rPr lang="en-US" dirty="0"/>
              <a:t>Create a policy of trees as infrastructure.</a:t>
            </a:r>
          </a:p>
          <a:p>
            <a:pPr marL="457200" indent="-457200">
              <a:buFont typeface="+mj-lt"/>
              <a:buAutoNum type="arabicPeriod"/>
            </a:pPr>
            <a:r>
              <a:rPr lang="en-US" dirty="0"/>
              <a:t>Devote a chapter/section in the UFMP to emergency management.</a:t>
            </a:r>
          </a:p>
          <a:p>
            <a:pPr marL="457200" indent="-457200">
              <a:buFont typeface="+mj-lt"/>
              <a:buAutoNum type="arabicPeriod"/>
            </a:pPr>
            <a:r>
              <a:rPr lang="en-US" dirty="0"/>
              <a:t>Establish a stormwater utility fee.</a:t>
            </a:r>
          </a:p>
          <a:p>
            <a:pPr marL="457200" indent="-457200">
              <a:buFont typeface="+mj-lt"/>
              <a:buAutoNum type="arabicPeriod"/>
            </a:pPr>
            <a:r>
              <a:rPr lang="en-US" sz="2400" dirty="0"/>
              <a:t>Establish a Complete Green Street policy for the city.</a:t>
            </a:r>
            <a:endParaRPr lang="en-US" dirty="0"/>
          </a:p>
          <a:p>
            <a:pPr marL="457200" indent="-457200">
              <a:buFont typeface="+mj-lt"/>
              <a:buAutoNum type="arabicPeriod"/>
            </a:pPr>
            <a:r>
              <a:rPr lang="en-US" sz="2400" dirty="0"/>
              <a:t>Set parking spaces as maximums or medians rather than minimums.</a:t>
            </a:r>
          </a:p>
          <a:p>
            <a:pPr marL="457200" indent="-457200">
              <a:buFont typeface="+mj-lt"/>
              <a:buAutoNum type="arabicPeriod"/>
            </a:pPr>
            <a:r>
              <a:rPr lang="en-US" sz="2400" dirty="0"/>
              <a:t>Encourage or incentivize LIDs in new and redevelopments.</a:t>
            </a:r>
          </a:p>
        </p:txBody>
      </p:sp>
      <p:sp>
        <p:nvSpPr>
          <p:cNvPr id="17" name="Title 1">
            <a:extLst>
              <a:ext uri="{FF2B5EF4-FFF2-40B4-BE49-F238E27FC236}">
                <a16:creationId xmlns:a16="http://schemas.microsoft.com/office/drawing/2014/main" id="{B1B79694-68EE-4300-A4D6-1CBAE1D5617C}"/>
              </a:ext>
            </a:extLst>
          </p:cNvPr>
          <p:cNvSpPr txBox="1">
            <a:spLocks/>
          </p:cNvSpPr>
          <p:nvPr/>
        </p:nvSpPr>
        <p:spPr>
          <a:xfrm>
            <a:off x="154548" y="719661"/>
            <a:ext cx="11879727" cy="731647"/>
          </a:xfrm>
          <a:prstGeom prst="rect">
            <a:avLst/>
          </a:prstGeom>
        </p:spPr>
        <p:txBody>
          <a:bodyPr anchor="t">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3200" b="1" kern="0" dirty="0">
                <a:solidFill>
                  <a:srgbClr val="63815A"/>
                </a:solidFill>
                <a:latin typeface="Tahoma" panose="020B0604030504040204" pitchFamily="34" charset="0"/>
                <a:ea typeface="Tahoma" panose="020B0604030504040204" pitchFamily="34" charset="0"/>
                <a:cs typeface="Tahoma" panose="020B0604030504040204" pitchFamily="34" charset="0"/>
              </a:rPr>
              <a:t>GIC’s Top Tree Code Audit Recommendations:</a:t>
            </a:r>
          </a:p>
        </p:txBody>
      </p:sp>
      <p:grpSp>
        <p:nvGrpSpPr>
          <p:cNvPr id="2" name="Group 1">
            <a:extLst>
              <a:ext uri="{FF2B5EF4-FFF2-40B4-BE49-F238E27FC236}">
                <a16:creationId xmlns:a16="http://schemas.microsoft.com/office/drawing/2014/main" id="{22C31429-355C-3B59-5EE8-6CA47CFAD2EB}"/>
              </a:ext>
            </a:extLst>
          </p:cNvPr>
          <p:cNvGrpSpPr/>
          <p:nvPr/>
        </p:nvGrpSpPr>
        <p:grpSpPr>
          <a:xfrm>
            <a:off x="4781608" y="-23446"/>
            <a:ext cx="2678311" cy="732692"/>
            <a:chOff x="4781608" y="-23446"/>
            <a:chExt cx="2678311" cy="732692"/>
          </a:xfrm>
        </p:grpSpPr>
        <p:pic>
          <p:nvPicPr>
            <p:cNvPr id="3" name="Picture 2" descr="logo_med_res.jpg">
              <a:extLst>
                <a:ext uri="{FF2B5EF4-FFF2-40B4-BE49-F238E27FC236}">
                  <a16:creationId xmlns:a16="http://schemas.microsoft.com/office/drawing/2014/main" id="{5740FA56-6E20-F505-9014-8A592A3451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7269" y="1936"/>
              <a:ext cx="1092650" cy="707310"/>
            </a:xfrm>
            <a:prstGeom prst="rect">
              <a:avLst/>
            </a:prstGeom>
          </p:spPr>
        </p:pic>
        <p:pic>
          <p:nvPicPr>
            <p:cNvPr id="7" name="Picture 6">
              <a:extLst>
                <a:ext uri="{FF2B5EF4-FFF2-40B4-BE49-F238E27FC236}">
                  <a16:creationId xmlns:a16="http://schemas.microsoft.com/office/drawing/2014/main" id="{3A7C3B95-05DC-F4BA-DBE4-31C39EBAA3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1608" y="-23446"/>
              <a:ext cx="643300" cy="707310"/>
            </a:xfrm>
            <a:prstGeom prst="rect">
              <a:avLst/>
            </a:prstGeom>
          </p:spPr>
        </p:pic>
        <p:pic>
          <p:nvPicPr>
            <p:cNvPr id="8" name="Picture 7">
              <a:extLst>
                <a:ext uri="{FF2B5EF4-FFF2-40B4-BE49-F238E27FC236}">
                  <a16:creationId xmlns:a16="http://schemas.microsoft.com/office/drawing/2014/main" id="{6AABAC0A-8AA8-637D-0541-970DE596F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8530" y="-10755"/>
              <a:ext cx="495117" cy="707310"/>
            </a:xfrm>
            <a:prstGeom prst="rect">
              <a:avLst/>
            </a:prstGeom>
          </p:spPr>
        </p:pic>
      </p:grpSp>
    </p:spTree>
    <p:extLst>
      <p:ext uri="{BB962C8B-B14F-4D97-AF65-F5344CB8AC3E}">
        <p14:creationId xmlns:p14="http://schemas.microsoft.com/office/powerpoint/2010/main" val="212863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
            <a:chOff x="0" y="0"/>
            <a:chExt cx="12192000" cy="685800"/>
          </a:xfrm>
        </p:grpSpPr>
        <p:sp>
          <p:nvSpPr>
            <p:cNvPr id="10"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11"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17" name="Title 1">
            <a:extLst>
              <a:ext uri="{FF2B5EF4-FFF2-40B4-BE49-F238E27FC236}">
                <a16:creationId xmlns:a16="http://schemas.microsoft.com/office/drawing/2014/main" id="{B1B79694-68EE-4300-A4D6-1CBAE1D5617C}"/>
              </a:ext>
            </a:extLst>
          </p:cNvPr>
          <p:cNvSpPr txBox="1">
            <a:spLocks/>
          </p:cNvSpPr>
          <p:nvPr/>
        </p:nvSpPr>
        <p:spPr>
          <a:xfrm>
            <a:off x="154548" y="719661"/>
            <a:ext cx="11879727" cy="731647"/>
          </a:xfrm>
          <a:prstGeom prst="rect">
            <a:avLst/>
          </a:prstGeom>
        </p:spPr>
        <p:txBody>
          <a:bodyPr anchor="t">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3200" b="1" kern="0" dirty="0">
                <a:solidFill>
                  <a:srgbClr val="63815A"/>
                </a:solidFill>
                <a:latin typeface="Tahoma" panose="020B0604030504040204" pitchFamily="34" charset="0"/>
                <a:ea typeface="Tahoma" panose="020B0604030504040204" pitchFamily="34" charset="0"/>
                <a:cs typeface="Tahoma" panose="020B0604030504040204" pitchFamily="34" charset="0"/>
              </a:rPr>
              <a:t>Tifton </a:t>
            </a:r>
            <a:r>
              <a:rPr lang="en-US" sz="3200" b="1" kern="0">
                <a:solidFill>
                  <a:srgbClr val="63815A"/>
                </a:solidFill>
                <a:latin typeface="Tahoma" panose="020B0604030504040204" pitchFamily="34" charset="0"/>
                <a:ea typeface="Tahoma" panose="020B0604030504040204" pitchFamily="34" charset="0"/>
                <a:cs typeface="Tahoma" panose="020B0604030504040204" pitchFamily="34" charset="0"/>
              </a:rPr>
              <a:t>Tree Canopy Goals</a:t>
            </a:r>
            <a:endParaRPr lang="en-US" sz="3200" b="1"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id="{22C31429-355C-3B59-5EE8-6CA47CFAD2EB}"/>
              </a:ext>
            </a:extLst>
          </p:cNvPr>
          <p:cNvGrpSpPr/>
          <p:nvPr/>
        </p:nvGrpSpPr>
        <p:grpSpPr>
          <a:xfrm>
            <a:off x="4781608" y="-23446"/>
            <a:ext cx="2678311" cy="732692"/>
            <a:chOff x="4781608" y="-23446"/>
            <a:chExt cx="2678311" cy="732692"/>
          </a:xfrm>
        </p:grpSpPr>
        <p:pic>
          <p:nvPicPr>
            <p:cNvPr id="3" name="Picture 2" descr="logo_med_res.jpg">
              <a:extLst>
                <a:ext uri="{FF2B5EF4-FFF2-40B4-BE49-F238E27FC236}">
                  <a16:creationId xmlns:a16="http://schemas.microsoft.com/office/drawing/2014/main" id="{5740FA56-6E20-F505-9014-8A592A3451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7269" y="1936"/>
              <a:ext cx="1092650" cy="707310"/>
            </a:xfrm>
            <a:prstGeom prst="rect">
              <a:avLst/>
            </a:prstGeom>
          </p:spPr>
        </p:pic>
        <p:pic>
          <p:nvPicPr>
            <p:cNvPr id="7" name="Picture 6">
              <a:extLst>
                <a:ext uri="{FF2B5EF4-FFF2-40B4-BE49-F238E27FC236}">
                  <a16:creationId xmlns:a16="http://schemas.microsoft.com/office/drawing/2014/main" id="{3A7C3B95-05DC-F4BA-DBE4-31C39EBAA3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1608" y="-23446"/>
              <a:ext cx="643300" cy="707310"/>
            </a:xfrm>
            <a:prstGeom prst="rect">
              <a:avLst/>
            </a:prstGeom>
          </p:spPr>
        </p:pic>
        <p:pic>
          <p:nvPicPr>
            <p:cNvPr id="8" name="Picture 7">
              <a:extLst>
                <a:ext uri="{FF2B5EF4-FFF2-40B4-BE49-F238E27FC236}">
                  <a16:creationId xmlns:a16="http://schemas.microsoft.com/office/drawing/2014/main" id="{6AABAC0A-8AA8-637D-0541-970DE596F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8530" y="-10755"/>
              <a:ext cx="495117" cy="707310"/>
            </a:xfrm>
            <a:prstGeom prst="rect">
              <a:avLst/>
            </a:prstGeom>
          </p:spPr>
        </p:pic>
      </p:grpSp>
      <p:sp>
        <p:nvSpPr>
          <p:cNvPr id="4" name="TextBox 3">
            <a:extLst>
              <a:ext uri="{FF2B5EF4-FFF2-40B4-BE49-F238E27FC236}">
                <a16:creationId xmlns:a16="http://schemas.microsoft.com/office/drawing/2014/main" id="{B19DA8A1-A246-E93E-9C29-A3CFBAD218C6}"/>
              </a:ext>
            </a:extLst>
          </p:cNvPr>
          <p:cNvSpPr txBox="1"/>
          <p:nvPr/>
        </p:nvSpPr>
        <p:spPr>
          <a:xfrm>
            <a:off x="418011" y="1658983"/>
            <a:ext cx="5725636" cy="4893647"/>
          </a:xfrm>
          <a:prstGeom prst="rect">
            <a:avLst/>
          </a:prstGeom>
          <a:noFill/>
        </p:spPr>
        <p:txBody>
          <a:bodyPr wrap="square" rtlCol="0">
            <a:spAutoFit/>
          </a:bodyPr>
          <a:lstStyle/>
          <a:p>
            <a:r>
              <a:rPr lang="en-US" dirty="0"/>
              <a:t>Maintain the current canopy of 39% over the next 10 years.</a:t>
            </a:r>
          </a:p>
          <a:p>
            <a:endParaRPr lang="en-US" dirty="0"/>
          </a:p>
          <a:p>
            <a:endParaRPr lang="en-US" dirty="0"/>
          </a:p>
          <a:p>
            <a:r>
              <a:rPr lang="en-US" dirty="0"/>
              <a:t>This will require planting 696 trees per year over the next 10 years for a total of 6,957 trees. </a:t>
            </a:r>
          </a:p>
          <a:p>
            <a:endParaRPr lang="en-US" dirty="0"/>
          </a:p>
          <a:p>
            <a:endParaRPr lang="en-US" dirty="0"/>
          </a:p>
          <a:p>
            <a:r>
              <a:rPr lang="en-US" dirty="0"/>
              <a:t>This goal still requires active tree planting and tree protection throughout the community</a:t>
            </a:r>
          </a:p>
          <a:p>
            <a:endParaRPr lang="en-US" dirty="0"/>
          </a:p>
        </p:txBody>
      </p:sp>
      <p:pic>
        <p:nvPicPr>
          <p:cNvPr id="9" name="Picture 8">
            <a:extLst>
              <a:ext uri="{FF2B5EF4-FFF2-40B4-BE49-F238E27FC236}">
                <a16:creationId xmlns:a16="http://schemas.microsoft.com/office/drawing/2014/main" id="{2A5FC01D-E7C0-B1DA-8E4B-2C26991564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4412" y="935911"/>
            <a:ext cx="6094413" cy="5817586"/>
          </a:xfrm>
          <a:prstGeom prst="rect">
            <a:avLst/>
          </a:prstGeom>
        </p:spPr>
      </p:pic>
    </p:spTree>
    <p:extLst>
      <p:ext uri="{BB962C8B-B14F-4D97-AF65-F5344CB8AC3E}">
        <p14:creationId xmlns:p14="http://schemas.microsoft.com/office/powerpoint/2010/main" val="674139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
            <a:chOff x="0" y="0"/>
            <a:chExt cx="12192000" cy="685800"/>
          </a:xfrm>
        </p:grpSpPr>
        <p:sp>
          <p:nvSpPr>
            <p:cNvPr id="10"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11"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17" name="Title 1">
            <a:extLst>
              <a:ext uri="{FF2B5EF4-FFF2-40B4-BE49-F238E27FC236}">
                <a16:creationId xmlns:a16="http://schemas.microsoft.com/office/drawing/2014/main" id="{B1B79694-68EE-4300-A4D6-1CBAE1D5617C}"/>
              </a:ext>
            </a:extLst>
          </p:cNvPr>
          <p:cNvSpPr txBox="1">
            <a:spLocks/>
          </p:cNvSpPr>
          <p:nvPr/>
        </p:nvSpPr>
        <p:spPr>
          <a:xfrm>
            <a:off x="154548" y="719661"/>
            <a:ext cx="11879727" cy="731647"/>
          </a:xfrm>
          <a:prstGeom prst="rect">
            <a:avLst/>
          </a:prstGeom>
        </p:spPr>
        <p:txBody>
          <a:bodyPr anchor="t">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2800" b="1" kern="0" dirty="0">
                <a:solidFill>
                  <a:srgbClr val="63815A"/>
                </a:solidFill>
                <a:latin typeface="Tahoma" panose="020B0604030504040204" pitchFamily="34" charset="0"/>
                <a:ea typeface="Tahoma" panose="020B0604030504040204" pitchFamily="34" charset="0"/>
                <a:cs typeface="Tahoma" panose="020B0604030504040204" pitchFamily="34" charset="0"/>
              </a:rPr>
              <a:t>Urban Forest Strategy Ideas</a:t>
            </a:r>
          </a:p>
        </p:txBody>
      </p:sp>
      <p:grpSp>
        <p:nvGrpSpPr>
          <p:cNvPr id="2" name="Group 1">
            <a:extLst>
              <a:ext uri="{FF2B5EF4-FFF2-40B4-BE49-F238E27FC236}">
                <a16:creationId xmlns:a16="http://schemas.microsoft.com/office/drawing/2014/main" id="{22C31429-355C-3B59-5EE8-6CA47CFAD2EB}"/>
              </a:ext>
            </a:extLst>
          </p:cNvPr>
          <p:cNvGrpSpPr/>
          <p:nvPr/>
        </p:nvGrpSpPr>
        <p:grpSpPr>
          <a:xfrm>
            <a:off x="4781608" y="-23446"/>
            <a:ext cx="2678311" cy="732692"/>
            <a:chOff x="4781608" y="-23446"/>
            <a:chExt cx="2678311" cy="732692"/>
          </a:xfrm>
        </p:grpSpPr>
        <p:pic>
          <p:nvPicPr>
            <p:cNvPr id="3" name="Picture 2" descr="logo_med_res.jpg">
              <a:extLst>
                <a:ext uri="{FF2B5EF4-FFF2-40B4-BE49-F238E27FC236}">
                  <a16:creationId xmlns:a16="http://schemas.microsoft.com/office/drawing/2014/main" id="{5740FA56-6E20-F505-9014-8A592A3451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7269" y="1936"/>
              <a:ext cx="1092650" cy="707310"/>
            </a:xfrm>
            <a:prstGeom prst="rect">
              <a:avLst/>
            </a:prstGeom>
          </p:spPr>
        </p:pic>
        <p:pic>
          <p:nvPicPr>
            <p:cNvPr id="7" name="Picture 6">
              <a:extLst>
                <a:ext uri="{FF2B5EF4-FFF2-40B4-BE49-F238E27FC236}">
                  <a16:creationId xmlns:a16="http://schemas.microsoft.com/office/drawing/2014/main" id="{3A7C3B95-05DC-F4BA-DBE4-31C39EBAA3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1608" y="-23446"/>
              <a:ext cx="643300" cy="707310"/>
            </a:xfrm>
            <a:prstGeom prst="rect">
              <a:avLst/>
            </a:prstGeom>
          </p:spPr>
        </p:pic>
        <p:pic>
          <p:nvPicPr>
            <p:cNvPr id="8" name="Picture 7">
              <a:extLst>
                <a:ext uri="{FF2B5EF4-FFF2-40B4-BE49-F238E27FC236}">
                  <a16:creationId xmlns:a16="http://schemas.microsoft.com/office/drawing/2014/main" id="{6AABAC0A-8AA8-637D-0541-970DE596FB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8530" y="-10755"/>
              <a:ext cx="495117" cy="707310"/>
            </a:xfrm>
            <a:prstGeom prst="rect">
              <a:avLst/>
            </a:prstGeom>
          </p:spPr>
        </p:pic>
      </p:grpSp>
      <p:sp>
        <p:nvSpPr>
          <p:cNvPr id="4" name="TextBox 3">
            <a:extLst>
              <a:ext uri="{FF2B5EF4-FFF2-40B4-BE49-F238E27FC236}">
                <a16:creationId xmlns:a16="http://schemas.microsoft.com/office/drawing/2014/main" id="{54385C24-CF85-16CC-0070-26C0A83C1ECC}"/>
              </a:ext>
            </a:extLst>
          </p:cNvPr>
          <p:cNvSpPr txBox="1"/>
          <p:nvPr/>
        </p:nvSpPr>
        <p:spPr>
          <a:xfrm>
            <a:off x="154547" y="1222708"/>
            <a:ext cx="11879727" cy="5632311"/>
          </a:xfrm>
          <a:prstGeom prst="rect">
            <a:avLst/>
          </a:prstGeom>
          <a:noFill/>
        </p:spPr>
        <p:txBody>
          <a:bodyPr wrap="square" rtlCol="0">
            <a:spAutoFit/>
          </a:bodyPr>
          <a:lstStyle/>
          <a:p>
            <a:pPr marL="457200" indent="-457200">
              <a:buFont typeface="+mj-lt"/>
              <a:buAutoNum type="arabicPeriod"/>
            </a:pPr>
            <a:r>
              <a:rPr lang="en-US" b="0" i="0" dirty="0">
                <a:solidFill>
                  <a:srgbClr val="1F1F1F"/>
                </a:solidFill>
                <a:effectLst/>
                <a:latin typeface="Google Sans"/>
              </a:rPr>
              <a:t>Identify emergency routes, assess risk and mitigate tree hazards along them.</a:t>
            </a:r>
          </a:p>
          <a:p>
            <a:pPr marL="457200" indent="-457200">
              <a:buFont typeface="+mj-lt"/>
              <a:buAutoNum type="arabicPeriod"/>
            </a:pPr>
            <a:r>
              <a:rPr lang="en-US" b="0" i="0" dirty="0">
                <a:solidFill>
                  <a:srgbClr val="1F1F1F"/>
                </a:solidFill>
                <a:effectLst/>
                <a:latin typeface="Google Sans"/>
              </a:rPr>
              <a:t>Require more trees in the development code for parking lot designs.</a:t>
            </a:r>
          </a:p>
          <a:p>
            <a:pPr marL="457200" indent="-457200">
              <a:buFont typeface="+mj-lt"/>
              <a:buAutoNum type="arabicPeriod"/>
            </a:pPr>
            <a:r>
              <a:rPr lang="en-US" b="0" i="0" dirty="0">
                <a:solidFill>
                  <a:srgbClr val="1F1F1F"/>
                </a:solidFill>
                <a:effectLst/>
                <a:latin typeface="Google Sans"/>
              </a:rPr>
              <a:t>Add incentives in the development code to reduce imperviousness.</a:t>
            </a:r>
          </a:p>
          <a:p>
            <a:pPr marL="457200" indent="-457200">
              <a:buFont typeface="+mj-lt"/>
              <a:buAutoNum type="arabicPeriod"/>
            </a:pPr>
            <a:r>
              <a:rPr lang="en-US" b="0" i="0" dirty="0">
                <a:solidFill>
                  <a:srgbClr val="1F1F1F"/>
                </a:solidFill>
                <a:effectLst/>
                <a:latin typeface="Google Sans"/>
              </a:rPr>
              <a:t>Integrate more space for tree plantings in ROWs that need utilities moved.</a:t>
            </a:r>
          </a:p>
          <a:p>
            <a:pPr marL="457200" indent="-457200">
              <a:buFont typeface="+mj-lt"/>
              <a:buAutoNum type="arabicPeriod"/>
            </a:pPr>
            <a:r>
              <a:rPr lang="en-US" b="0" i="0" dirty="0">
                <a:solidFill>
                  <a:srgbClr val="1F1F1F"/>
                </a:solidFill>
                <a:effectLst/>
                <a:latin typeface="Google Sans"/>
              </a:rPr>
              <a:t>Require tree replacement when protected trees are removed during development.</a:t>
            </a:r>
          </a:p>
          <a:p>
            <a:pPr marL="457200" indent="-457200">
              <a:buFont typeface="+mj-lt"/>
              <a:buAutoNum type="arabicPeriod"/>
            </a:pPr>
            <a:r>
              <a:rPr lang="en-US" b="0" i="0" dirty="0">
                <a:solidFill>
                  <a:srgbClr val="1F1F1F"/>
                </a:solidFill>
                <a:effectLst/>
                <a:latin typeface="Google Sans"/>
              </a:rPr>
              <a:t>Create a tree donation fund to support tree plantings in the community.</a:t>
            </a:r>
          </a:p>
          <a:p>
            <a:pPr marL="457200" indent="-457200">
              <a:buFont typeface="+mj-lt"/>
              <a:buAutoNum type="arabicPeriod"/>
            </a:pPr>
            <a:r>
              <a:rPr lang="en-US" b="0" i="0" dirty="0">
                <a:solidFill>
                  <a:srgbClr val="1F1F1F"/>
                </a:solidFill>
                <a:effectLst/>
                <a:latin typeface="Google Sans"/>
              </a:rPr>
              <a:t>Apply for funds to bury electrical lines and install tree wells to increase resiliency.</a:t>
            </a:r>
          </a:p>
          <a:p>
            <a:pPr marL="457200" indent="-457200">
              <a:buFont typeface="+mj-lt"/>
              <a:buAutoNum type="arabicPeriod"/>
            </a:pPr>
            <a:r>
              <a:rPr lang="en-US" b="0" i="0" dirty="0">
                <a:solidFill>
                  <a:srgbClr val="1F1F1F"/>
                </a:solidFill>
                <a:effectLst/>
                <a:latin typeface="Google Sans"/>
              </a:rPr>
              <a:t>Plant more trees in Rights-of-way, on city-owned properties and in parks.</a:t>
            </a:r>
          </a:p>
          <a:p>
            <a:pPr marL="457200" indent="-457200">
              <a:buFont typeface="+mj-lt"/>
              <a:buAutoNum type="arabicPeriod"/>
            </a:pPr>
            <a:r>
              <a:rPr lang="en-US" b="0" i="0" dirty="0">
                <a:solidFill>
                  <a:srgbClr val="1F1F1F"/>
                </a:solidFill>
                <a:effectLst/>
                <a:latin typeface="Google Sans"/>
              </a:rPr>
              <a:t>Prioritize low canopy neighborhoods for hosting public tree giveaways.</a:t>
            </a:r>
          </a:p>
          <a:p>
            <a:pPr marL="457200" indent="-457200">
              <a:buFont typeface="+mj-lt"/>
              <a:buAutoNum type="arabicPeriod"/>
            </a:pPr>
            <a:r>
              <a:rPr lang="en-US" b="0" i="0" dirty="0">
                <a:solidFill>
                  <a:srgbClr val="1F1F1F"/>
                </a:solidFill>
                <a:effectLst/>
                <a:latin typeface="Google Sans"/>
              </a:rPr>
              <a:t>Plant trees and educate students at Tift County schools and universities.</a:t>
            </a:r>
          </a:p>
          <a:p>
            <a:pPr marL="457200" indent="-457200">
              <a:buFont typeface="+mj-lt"/>
              <a:buAutoNum type="arabicPeriod"/>
            </a:pPr>
            <a:r>
              <a:rPr lang="en-US" b="0" i="0" dirty="0">
                <a:solidFill>
                  <a:srgbClr val="1F1F1F"/>
                </a:solidFill>
                <a:effectLst/>
                <a:latin typeface="Google Sans"/>
              </a:rPr>
              <a:t>Plant trees at Tifton public housing authority community properties.</a:t>
            </a:r>
            <a:endParaRPr lang="en-US" dirty="0">
              <a:solidFill>
                <a:srgbClr val="1F1F1F"/>
              </a:solidFill>
              <a:latin typeface="Google Sans"/>
            </a:endParaRPr>
          </a:p>
          <a:p>
            <a:pPr marL="457200" indent="-457200">
              <a:buFont typeface="+mj-lt"/>
              <a:buAutoNum type="arabicPeriod"/>
            </a:pPr>
            <a:r>
              <a:rPr lang="en-US" b="0" i="0" dirty="0">
                <a:solidFill>
                  <a:srgbClr val="1F1F1F"/>
                </a:solidFill>
                <a:effectLst/>
                <a:latin typeface="Google Sans"/>
              </a:rPr>
              <a:t>Identify overly paved sites and remove impervious surfaces to allow for more space for planting trees.</a:t>
            </a:r>
          </a:p>
          <a:p>
            <a:pPr marL="457200" indent="-457200">
              <a:buFont typeface="+mj-lt"/>
              <a:buAutoNum type="arabicPeriod"/>
            </a:pPr>
            <a:r>
              <a:rPr lang="en-US" b="0" i="0" dirty="0">
                <a:solidFill>
                  <a:srgbClr val="1F1F1F"/>
                </a:solidFill>
                <a:effectLst/>
                <a:latin typeface="Google Sans"/>
              </a:rPr>
              <a:t>Plant trees around retention ponds in places where it still provides access for maintenance.</a:t>
            </a:r>
            <a:endParaRPr lang="en-US" dirty="0">
              <a:solidFill>
                <a:srgbClr val="1F1F1F"/>
              </a:solidFill>
              <a:latin typeface="Google Sans"/>
            </a:endParaRPr>
          </a:p>
          <a:p>
            <a:pPr marL="457200" indent="-457200">
              <a:buFont typeface="+mj-lt"/>
              <a:buAutoNum type="arabicPeriod"/>
            </a:pPr>
            <a:r>
              <a:rPr lang="en-US" b="0" i="0" dirty="0">
                <a:solidFill>
                  <a:srgbClr val="1F1F1F"/>
                </a:solidFill>
                <a:effectLst/>
                <a:latin typeface="Google Sans"/>
              </a:rPr>
              <a:t>Create partnerships and educational programming for urban forestry in the city.</a:t>
            </a:r>
            <a:endParaRPr lang="en-US" dirty="0"/>
          </a:p>
        </p:txBody>
      </p:sp>
    </p:spTree>
    <p:extLst>
      <p:ext uri="{BB962C8B-B14F-4D97-AF65-F5344CB8AC3E}">
        <p14:creationId xmlns:p14="http://schemas.microsoft.com/office/powerpoint/2010/main" val="1903162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 y="6629400"/>
            <a:ext cx="12191999" cy="236258"/>
          </a:xfrm>
          <a:prstGeom prst="rect">
            <a:avLst/>
          </a:prstGeom>
          <a:solidFill>
            <a:srgbClr val="63815A"/>
          </a:solidFill>
          <a:ln w="9525">
            <a:noFill/>
            <a:miter lim="800000"/>
            <a:headEnd/>
            <a:tailEnd/>
          </a:ln>
        </p:spPr>
        <p:txBody>
          <a:bodyPr wrap="none" anchor="ctr"/>
          <a:lstStyle/>
          <a:p>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65167" y="41206"/>
            <a:ext cx="4027488" cy="6597788"/>
          </a:xfrm>
          <a:prstGeom prst="rect">
            <a:avLst/>
          </a:prstGeom>
        </p:spPr>
      </p:pic>
      <p:grpSp>
        <p:nvGrpSpPr>
          <p:cNvPr id="7" name="Group 6"/>
          <p:cNvGrpSpPr/>
          <p:nvPr/>
        </p:nvGrpSpPr>
        <p:grpSpPr>
          <a:xfrm>
            <a:off x="0" y="0"/>
            <a:ext cx="12192000" cy="685800"/>
            <a:chOff x="0" y="0"/>
            <a:chExt cx="12192000" cy="685800"/>
          </a:xfrm>
        </p:grpSpPr>
        <p:sp>
          <p:nvSpPr>
            <p:cNvPr id="10"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12"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6" name="Oval Callout 5"/>
          <p:cNvSpPr/>
          <p:nvPr/>
        </p:nvSpPr>
        <p:spPr>
          <a:xfrm>
            <a:off x="5715000" y="1130300"/>
            <a:ext cx="5435600" cy="1473200"/>
          </a:xfrm>
          <a:prstGeom prst="wedgeEllipseCallout">
            <a:avLst>
              <a:gd name="adj1" fmla="val -59151"/>
              <a:gd name="adj2" fmla="val 521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273800" y="1328291"/>
            <a:ext cx="4876800" cy="1077218"/>
          </a:xfrm>
          <a:prstGeom prst="rect">
            <a:avLst/>
          </a:prstGeom>
          <a:noFill/>
        </p:spPr>
        <p:txBody>
          <a:bodyPr wrap="square" rtlCol="0">
            <a:spAutoFit/>
          </a:bodyPr>
          <a:lstStyle/>
          <a:p>
            <a:pPr algn="ctr"/>
            <a:r>
              <a:rPr lang="en-US" sz="3200" dirty="0">
                <a:solidFill>
                  <a:schemeClr val="bg1"/>
                </a:solidFill>
              </a:rPr>
              <a:t>Comments?</a:t>
            </a:r>
          </a:p>
          <a:p>
            <a:pPr algn="ctr"/>
            <a:r>
              <a:rPr lang="en-US" sz="3200" dirty="0">
                <a:solidFill>
                  <a:schemeClr val="bg1"/>
                </a:solidFill>
              </a:rPr>
              <a:t>Questions?</a:t>
            </a:r>
          </a:p>
        </p:txBody>
      </p:sp>
      <p:sp>
        <p:nvSpPr>
          <p:cNvPr id="15" name="Rectangle 7"/>
          <p:cNvSpPr txBox="1">
            <a:spLocks noChangeArrowheads="1"/>
          </p:cNvSpPr>
          <p:nvPr/>
        </p:nvSpPr>
        <p:spPr bwMode="auto">
          <a:xfrm>
            <a:off x="6386512" y="2865120"/>
            <a:ext cx="4876800" cy="3764280"/>
          </a:xfrm>
          <a:prstGeom prst="rect">
            <a:avLst/>
          </a:prstGeom>
          <a:noFill/>
          <a:ln w="9525">
            <a:noFill/>
            <a:miter lim="800000"/>
            <a:headEnd/>
            <a:tailEnd/>
          </a:ln>
          <a:effectLst/>
        </p:spPr>
        <p:txBody>
          <a:bodyPr/>
          <a:lstStyle/>
          <a:p>
            <a:pPr marL="342900" indent="-342900" algn="ctr" eaLnBrk="0" hangingPunct="0">
              <a:spcBef>
                <a:spcPts val="600"/>
              </a:spcBef>
              <a:buClr>
                <a:srgbClr val="33CC33"/>
              </a:buClr>
              <a:buSzPct val="110000"/>
              <a:defRPr/>
            </a:pPr>
            <a:r>
              <a:rPr lang="en-US" sz="2800" b="1" baseline="0" dirty="0">
                <a:solidFill>
                  <a:srgbClr val="0070C0"/>
                </a:solidFill>
                <a:latin typeface="Arial" panose="020B0604020202020204" pitchFamily="34" charset="0"/>
                <a:cs typeface="Arial" panose="020B0604020202020204" pitchFamily="34" charset="0"/>
              </a:rPr>
              <a:t>GIC Inc.</a:t>
            </a:r>
          </a:p>
          <a:p>
            <a:pPr marL="342900" indent="-342900" algn="ctr" eaLnBrk="0" hangingPunct="0">
              <a:spcBef>
                <a:spcPts val="600"/>
              </a:spcBef>
              <a:buClr>
                <a:srgbClr val="33CC33"/>
              </a:buClr>
              <a:buSzPct val="110000"/>
              <a:defRPr/>
            </a:pPr>
            <a:r>
              <a:rPr lang="en-US" sz="2800" baseline="0" dirty="0">
                <a:solidFill>
                  <a:srgbClr val="0070C0"/>
                </a:solidFill>
                <a:latin typeface="Arial" panose="020B0604020202020204" pitchFamily="34" charset="0"/>
                <a:cs typeface="Arial" panose="020B0604020202020204" pitchFamily="34" charset="0"/>
              </a:rPr>
              <a:t>320 Valley Street</a:t>
            </a:r>
          </a:p>
          <a:p>
            <a:pPr marL="342900" indent="-342900" algn="ctr" eaLnBrk="0" hangingPunct="0">
              <a:spcBef>
                <a:spcPts val="600"/>
              </a:spcBef>
              <a:buClr>
                <a:srgbClr val="33CC33"/>
              </a:buClr>
              <a:buSzPct val="110000"/>
              <a:defRPr/>
            </a:pPr>
            <a:r>
              <a:rPr lang="en-US" sz="2800" baseline="0" dirty="0">
                <a:solidFill>
                  <a:srgbClr val="0070C0"/>
                </a:solidFill>
                <a:latin typeface="Arial" panose="020B0604020202020204" pitchFamily="34" charset="0"/>
                <a:cs typeface="Arial" panose="020B0604020202020204" pitchFamily="34" charset="0"/>
              </a:rPr>
              <a:t>Scottsville, VA, 22901</a:t>
            </a:r>
          </a:p>
          <a:p>
            <a:pPr marL="342900" indent="-342900" algn="ctr" eaLnBrk="0" hangingPunct="0">
              <a:spcBef>
                <a:spcPts val="600"/>
              </a:spcBef>
              <a:buClr>
                <a:srgbClr val="33CC33"/>
              </a:buClr>
              <a:buSzPct val="110000"/>
              <a:defRPr/>
            </a:pPr>
            <a:r>
              <a:rPr lang="en-US" sz="2800" baseline="0" dirty="0">
                <a:solidFill>
                  <a:srgbClr val="0070C0"/>
                </a:solidFill>
                <a:latin typeface="Arial" panose="020B0604020202020204" pitchFamily="34" charset="0"/>
                <a:cs typeface="Arial" panose="020B0604020202020204" pitchFamily="34" charset="0"/>
              </a:rPr>
              <a:t>434-286-3119</a:t>
            </a:r>
          </a:p>
          <a:p>
            <a:pPr marL="342900" indent="-342900" algn="ctr" eaLnBrk="0" hangingPunct="0">
              <a:spcBef>
                <a:spcPts val="600"/>
              </a:spcBef>
              <a:buClr>
                <a:srgbClr val="33CC33"/>
              </a:buClr>
              <a:buSzPct val="110000"/>
              <a:defRPr/>
            </a:pPr>
            <a:r>
              <a:rPr lang="en-US" sz="2800" baseline="0" dirty="0">
                <a:solidFill>
                  <a:srgbClr val="0070C0"/>
                </a:solidFill>
                <a:latin typeface="Arial" panose="020B0604020202020204" pitchFamily="34" charset="0"/>
                <a:cs typeface="Arial" panose="020B0604020202020204" pitchFamily="34" charset="0"/>
              </a:rPr>
              <a:t>www.gicinc.org</a:t>
            </a:r>
          </a:p>
          <a:p>
            <a:pPr marL="342900" indent="-342900" algn="ctr" eaLnBrk="0" hangingPunct="0">
              <a:buClr>
                <a:srgbClr val="33CC33"/>
              </a:buClr>
              <a:buSzPct val="110000"/>
              <a:defRPr/>
            </a:pPr>
            <a:endParaRPr lang="en-US" sz="2000" baseline="0" dirty="0">
              <a:solidFill>
                <a:srgbClr val="0070C0"/>
              </a:solidFill>
              <a:latin typeface="Arial" pitchFamily="34" charset="0"/>
              <a:cs typeface="+mn-cs"/>
            </a:endParaRPr>
          </a:p>
          <a:p>
            <a:pPr marL="342900" indent="-342900" algn="ctr" eaLnBrk="0" hangingPunct="0">
              <a:buClr>
                <a:srgbClr val="33CC33"/>
              </a:buClr>
              <a:buSzPct val="110000"/>
              <a:defRPr/>
            </a:pPr>
            <a:r>
              <a:rPr lang="en-US" sz="2000" dirty="0">
                <a:solidFill>
                  <a:srgbClr val="0070C0"/>
                </a:solidFill>
                <a:latin typeface="Arial" pitchFamily="34" charset="0"/>
                <a:hlinkClick r:id="rId4"/>
              </a:rPr>
              <a:t>mlee@gicinc.org</a:t>
            </a:r>
            <a:endParaRPr lang="en-US" sz="2000" dirty="0">
              <a:solidFill>
                <a:srgbClr val="0070C0"/>
              </a:solidFill>
              <a:latin typeface="Arial" pitchFamily="34" charset="0"/>
            </a:endParaRPr>
          </a:p>
          <a:p>
            <a:pPr marL="342900" indent="-342900" algn="ctr" eaLnBrk="0" hangingPunct="0">
              <a:buClr>
                <a:srgbClr val="33CC33"/>
              </a:buClr>
              <a:buSzPct val="110000"/>
              <a:defRPr/>
            </a:pPr>
            <a:r>
              <a:rPr lang="en-US" sz="2000" u="sng" dirty="0">
                <a:solidFill>
                  <a:srgbClr val="0070C0"/>
                </a:solidFill>
                <a:latin typeface="Arial" pitchFamily="34" charset="0"/>
                <a:hlinkClick r:id="rId5"/>
              </a:rPr>
              <a:t>dmatchette@gicinc.org</a:t>
            </a:r>
            <a:endParaRPr lang="en-US" sz="2000" u="sng" dirty="0">
              <a:solidFill>
                <a:srgbClr val="0070C0"/>
              </a:solidFill>
              <a:latin typeface="Arial" pitchFamily="34" charset="0"/>
            </a:endParaRPr>
          </a:p>
          <a:p>
            <a:pPr marL="342900" indent="-342900" algn="ctr" eaLnBrk="0" hangingPunct="0">
              <a:buClr>
                <a:srgbClr val="33CC33"/>
              </a:buClr>
              <a:buSzPct val="110000"/>
              <a:defRPr/>
            </a:pPr>
            <a:r>
              <a:rPr lang="en-US" sz="2000" u="sng" dirty="0">
                <a:solidFill>
                  <a:srgbClr val="0070C0"/>
                </a:solidFill>
                <a:latin typeface="Arial" pitchFamily="34" charset="0"/>
                <a:hlinkClick r:id="rId6"/>
              </a:rPr>
              <a:t>cschluter@gicinc.org</a:t>
            </a:r>
            <a:endParaRPr lang="en-US" sz="2000" u="sng" dirty="0">
              <a:solidFill>
                <a:srgbClr val="0070C0"/>
              </a:solidFill>
              <a:latin typeface="Arial" pitchFamily="34" charset="0"/>
            </a:endParaRPr>
          </a:p>
          <a:p>
            <a:pPr marL="342900" indent="-342900" algn="ctr" eaLnBrk="0" hangingPunct="0">
              <a:buClr>
                <a:srgbClr val="33CC33"/>
              </a:buClr>
              <a:buSzPct val="110000"/>
              <a:defRPr/>
            </a:pPr>
            <a:endParaRPr lang="en-US" sz="2000" u="sng" dirty="0">
              <a:solidFill>
                <a:srgbClr val="0070C0"/>
              </a:solidFill>
              <a:latin typeface="Arial" pitchFamily="34" charset="0"/>
            </a:endParaRPr>
          </a:p>
          <a:p>
            <a:pPr marL="342900" indent="-342900" algn="ctr" eaLnBrk="0" hangingPunct="0">
              <a:buClr>
                <a:srgbClr val="33CC33"/>
              </a:buClr>
              <a:buSzPct val="110000"/>
              <a:defRPr/>
            </a:pPr>
            <a:endParaRPr lang="en-US" sz="2000" baseline="0" dirty="0">
              <a:solidFill>
                <a:srgbClr val="0070C0"/>
              </a:solidFill>
              <a:latin typeface="Arial" pitchFamily="34" charset="0"/>
              <a:cs typeface="+mn-cs"/>
            </a:endParaRPr>
          </a:p>
          <a:p>
            <a:pPr marL="342900" indent="-342900" algn="ctr" eaLnBrk="0" hangingPunct="0">
              <a:buClr>
                <a:srgbClr val="33CC33"/>
              </a:buClr>
              <a:buSzPct val="110000"/>
              <a:defRPr/>
            </a:pPr>
            <a:endParaRPr lang="en-US" sz="1000" baseline="0" dirty="0">
              <a:solidFill>
                <a:srgbClr val="0070C0"/>
              </a:solidFill>
              <a:latin typeface="Arial" pitchFamily="34" charset="0"/>
              <a:cs typeface="+mn-cs"/>
            </a:endParaRPr>
          </a:p>
          <a:p>
            <a:pPr marL="342900" indent="-342900" algn="ctr" eaLnBrk="0" hangingPunct="0">
              <a:buClr>
                <a:srgbClr val="33CC33"/>
              </a:buClr>
              <a:buSzPct val="110000"/>
              <a:defRPr/>
            </a:pPr>
            <a:r>
              <a:rPr lang="en-US" sz="2000" dirty="0">
                <a:solidFill>
                  <a:srgbClr val="0070C0"/>
                </a:solidFill>
                <a:latin typeface="Arial" pitchFamily="34" charset="0"/>
              </a:rPr>
              <a:t>        </a:t>
            </a:r>
            <a:endParaRPr lang="en-US" sz="2000" baseline="0" dirty="0">
              <a:solidFill>
                <a:srgbClr val="0070C0"/>
              </a:solidFill>
              <a:latin typeface="Arial" pitchFamily="34" charset="0"/>
            </a:endParaRPr>
          </a:p>
          <a:p>
            <a:pPr marL="342900" indent="-342900" algn="ctr" eaLnBrk="0" hangingPunct="0">
              <a:buClr>
                <a:srgbClr val="33CC33"/>
              </a:buClr>
              <a:buSzPct val="110000"/>
              <a:defRPr/>
            </a:pPr>
            <a:endParaRPr lang="en-US" sz="2000" baseline="0" dirty="0">
              <a:solidFill>
                <a:schemeClr val="bg1"/>
              </a:solidFill>
              <a:latin typeface="Arial" pitchFamily="34" charset="0"/>
              <a:cs typeface="+mn-cs"/>
            </a:endParaRPr>
          </a:p>
          <a:p>
            <a:pPr marL="342900" indent="-342900" eaLnBrk="0" hangingPunct="0">
              <a:buClr>
                <a:srgbClr val="33CC33"/>
              </a:buClr>
              <a:buSzPct val="110000"/>
              <a:defRPr/>
            </a:pPr>
            <a:endParaRPr lang="en-US" b="1" baseline="0" dirty="0">
              <a:solidFill>
                <a:srgbClr val="92D050"/>
              </a:solidFill>
              <a:latin typeface="Arial" pitchFamily="34" charset="0"/>
              <a:cs typeface="+mn-cs"/>
            </a:endParaRPr>
          </a:p>
        </p:txBody>
      </p:sp>
      <p:grpSp>
        <p:nvGrpSpPr>
          <p:cNvPr id="3" name="Group 2">
            <a:extLst>
              <a:ext uri="{FF2B5EF4-FFF2-40B4-BE49-F238E27FC236}">
                <a16:creationId xmlns:a16="http://schemas.microsoft.com/office/drawing/2014/main" id="{5D5E9643-22D6-0950-A8BD-5248B12B8900}"/>
              </a:ext>
            </a:extLst>
          </p:cNvPr>
          <p:cNvGrpSpPr/>
          <p:nvPr/>
        </p:nvGrpSpPr>
        <p:grpSpPr>
          <a:xfrm>
            <a:off x="4781608" y="-23446"/>
            <a:ext cx="2678311" cy="732692"/>
            <a:chOff x="4781608" y="-23446"/>
            <a:chExt cx="2678311" cy="732692"/>
          </a:xfrm>
        </p:grpSpPr>
        <p:pic>
          <p:nvPicPr>
            <p:cNvPr id="4" name="Picture 3" descr="logo_med_res.jpg">
              <a:extLst>
                <a:ext uri="{FF2B5EF4-FFF2-40B4-BE49-F238E27FC236}">
                  <a16:creationId xmlns:a16="http://schemas.microsoft.com/office/drawing/2014/main" id="{A2CAA9E1-5583-925A-D50B-87BB2057A7A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7269" y="1936"/>
              <a:ext cx="1092650" cy="707310"/>
            </a:xfrm>
            <a:prstGeom prst="rect">
              <a:avLst/>
            </a:prstGeom>
          </p:spPr>
        </p:pic>
        <p:pic>
          <p:nvPicPr>
            <p:cNvPr id="8" name="Picture 7">
              <a:extLst>
                <a:ext uri="{FF2B5EF4-FFF2-40B4-BE49-F238E27FC236}">
                  <a16:creationId xmlns:a16="http://schemas.microsoft.com/office/drawing/2014/main" id="{1AE2F328-A144-6CD6-4E96-16BDB01A4E4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81608" y="-23446"/>
              <a:ext cx="643300" cy="707310"/>
            </a:xfrm>
            <a:prstGeom prst="rect">
              <a:avLst/>
            </a:prstGeom>
          </p:spPr>
        </p:pic>
        <p:pic>
          <p:nvPicPr>
            <p:cNvPr id="11" name="Picture 10">
              <a:extLst>
                <a:ext uri="{FF2B5EF4-FFF2-40B4-BE49-F238E27FC236}">
                  <a16:creationId xmlns:a16="http://schemas.microsoft.com/office/drawing/2014/main" id="{82CF9441-2044-C40B-8F77-A0633D6035B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48530" y="-10755"/>
              <a:ext cx="495117" cy="707310"/>
            </a:xfrm>
            <a:prstGeom prst="rect">
              <a:avLst/>
            </a:prstGeom>
          </p:spPr>
        </p:pic>
      </p:grpSp>
    </p:spTree>
    <p:extLst>
      <p:ext uri="{BB962C8B-B14F-4D97-AF65-F5344CB8AC3E}">
        <p14:creationId xmlns:p14="http://schemas.microsoft.com/office/powerpoint/2010/main" val="45563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A90145-ADE4-4F23-ADC7-9EEF8B57D88B}"/>
              </a:ext>
            </a:extLst>
          </p:cNvPr>
          <p:cNvGrpSpPr/>
          <p:nvPr/>
        </p:nvGrpSpPr>
        <p:grpSpPr>
          <a:xfrm>
            <a:off x="937714" y="758623"/>
            <a:ext cx="2629342" cy="2753929"/>
            <a:chOff x="436098" y="711465"/>
            <a:chExt cx="2629342" cy="2753929"/>
          </a:xfrm>
        </p:grpSpPr>
        <p:pic>
          <p:nvPicPr>
            <p:cNvPr id="2" name="Picture 1">
              <a:extLst>
                <a:ext uri="{FF2B5EF4-FFF2-40B4-BE49-F238E27FC236}">
                  <a16:creationId xmlns:a16="http://schemas.microsoft.com/office/drawing/2014/main" id="{45EB5975-423B-4EA9-8530-02FE9721CBAA}"/>
                </a:ext>
              </a:extLst>
            </p:cNvPr>
            <p:cNvPicPr>
              <a:picLocks noChangeAspect="1"/>
            </p:cNvPicPr>
            <p:nvPr/>
          </p:nvPicPr>
          <p:blipFill>
            <a:blip r:embed="rId2"/>
            <a:stretch>
              <a:fillRect/>
            </a:stretch>
          </p:blipFill>
          <p:spPr>
            <a:xfrm>
              <a:off x="436098" y="973753"/>
              <a:ext cx="2629342" cy="2491641"/>
            </a:xfrm>
            <a:prstGeom prst="rect">
              <a:avLst/>
            </a:prstGeom>
          </p:spPr>
        </p:pic>
        <p:sp>
          <p:nvSpPr>
            <p:cNvPr id="3" name="TextBox 2">
              <a:extLst>
                <a:ext uri="{FF2B5EF4-FFF2-40B4-BE49-F238E27FC236}">
                  <a16:creationId xmlns:a16="http://schemas.microsoft.com/office/drawing/2014/main" id="{FC5AFC53-13AC-4EA9-826B-9752F6A50859}"/>
                </a:ext>
              </a:extLst>
            </p:cNvPr>
            <p:cNvSpPr txBox="1"/>
            <p:nvPr/>
          </p:nvSpPr>
          <p:spPr>
            <a:xfrm>
              <a:off x="1125832" y="711465"/>
              <a:ext cx="1017330" cy="276999"/>
            </a:xfrm>
            <a:prstGeom prst="rect">
              <a:avLst/>
            </a:prstGeom>
            <a:noFill/>
          </p:spPr>
          <p:txBody>
            <a:bodyPr wrap="none" rtlCol="0">
              <a:spAutoFit/>
            </a:bodyPr>
            <a:lstStyle/>
            <a:p>
              <a:pPr algn="ctr"/>
              <a:r>
                <a:rPr lang="en-US" sz="1200" dirty="0"/>
                <a:t>NAIP Leaf-On</a:t>
              </a:r>
            </a:p>
          </p:txBody>
        </p:sp>
      </p:grpSp>
      <p:grpSp>
        <p:nvGrpSpPr>
          <p:cNvPr id="13" name="Group 12">
            <a:extLst>
              <a:ext uri="{FF2B5EF4-FFF2-40B4-BE49-F238E27FC236}">
                <a16:creationId xmlns:a16="http://schemas.microsoft.com/office/drawing/2014/main" id="{62436AB0-B664-4FA4-8E98-B6F30E7B69B1}"/>
              </a:ext>
            </a:extLst>
          </p:cNvPr>
          <p:cNvGrpSpPr/>
          <p:nvPr/>
        </p:nvGrpSpPr>
        <p:grpSpPr>
          <a:xfrm>
            <a:off x="4694748" y="742157"/>
            <a:ext cx="2629343" cy="2782087"/>
            <a:chOff x="4618781" y="742157"/>
            <a:chExt cx="2629343" cy="2782087"/>
          </a:xfrm>
        </p:grpSpPr>
        <p:pic>
          <p:nvPicPr>
            <p:cNvPr id="4" name="Picture 3">
              <a:extLst>
                <a:ext uri="{FF2B5EF4-FFF2-40B4-BE49-F238E27FC236}">
                  <a16:creationId xmlns:a16="http://schemas.microsoft.com/office/drawing/2014/main" id="{F10891E6-E2EF-40C0-82D6-23FF7F8DC812}"/>
                </a:ext>
              </a:extLst>
            </p:cNvPr>
            <p:cNvPicPr>
              <a:picLocks noChangeAspect="1"/>
            </p:cNvPicPr>
            <p:nvPr/>
          </p:nvPicPr>
          <p:blipFill>
            <a:blip r:embed="rId3"/>
            <a:stretch>
              <a:fillRect/>
            </a:stretch>
          </p:blipFill>
          <p:spPr>
            <a:xfrm>
              <a:off x="4618781" y="1019156"/>
              <a:ext cx="2629343" cy="2505088"/>
            </a:xfrm>
            <a:prstGeom prst="rect">
              <a:avLst/>
            </a:prstGeom>
          </p:spPr>
        </p:pic>
        <p:sp>
          <p:nvSpPr>
            <p:cNvPr id="5" name="TextBox 4">
              <a:extLst>
                <a:ext uri="{FF2B5EF4-FFF2-40B4-BE49-F238E27FC236}">
                  <a16:creationId xmlns:a16="http://schemas.microsoft.com/office/drawing/2014/main" id="{5BF42C5E-BB1E-4C5E-90F0-CBF99FBDFE09}"/>
                </a:ext>
              </a:extLst>
            </p:cNvPr>
            <p:cNvSpPr txBox="1"/>
            <p:nvPr/>
          </p:nvSpPr>
          <p:spPr>
            <a:xfrm>
              <a:off x="5494357" y="742157"/>
              <a:ext cx="878189" cy="276999"/>
            </a:xfrm>
            <a:prstGeom prst="rect">
              <a:avLst/>
            </a:prstGeom>
            <a:noFill/>
          </p:spPr>
          <p:txBody>
            <a:bodyPr wrap="none" rtlCol="0">
              <a:spAutoFit/>
            </a:bodyPr>
            <a:lstStyle/>
            <a:p>
              <a:pPr algn="ctr"/>
              <a:r>
                <a:rPr lang="en-US" sz="1200" dirty="0"/>
                <a:t>Land Cover</a:t>
              </a:r>
            </a:p>
          </p:txBody>
        </p:sp>
      </p:grpSp>
      <p:grpSp>
        <p:nvGrpSpPr>
          <p:cNvPr id="24" name="Group 23">
            <a:extLst>
              <a:ext uri="{FF2B5EF4-FFF2-40B4-BE49-F238E27FC236}">
                <a16:creationId xmlns:a16="http://schemas.microsoft.com/office/drawing/2014/main" id="{6B9E0BCB-F54E-4FCF-ACC9-DDDD4E468B58}"/>
              </a:ext>
            </a:extLst>
          </p:cNvPr>
          <p:cNvGrpSpPr/>
          <p:nvPr/>
        </p:nvGrpSpPr>
        <p:grpSpPr>
          <a:xfrm>
            <a:off x="8451782" y="742157"/>
            <a:ext cx="2629343" cy="2770395"/>
            <a:chOff x="8451782" y="742157"/>
            <a:chExt cx="2629343" cy="2770395"/>
          </a:xfrm>
        </p:grpSpPr>
        <p:pic>
          <p:nvPicPr>
            <p:cNvPr id="6" name="Picture 5">
              <a:extLst>
                <a:ext uri="{FF2B5EF4-FFF2-40B4-BE49-F238E27FC236}">
                  <a16:creationId xmlns:a16="http://schemas.microsoft.com/office/drawing/2014/main" id="{9D50D0CC-2C0B-491A-B867-D2E54095B107}"/>
                </a:ext>
              </a:extLst>
            </p:cNvPr>
            <p:cNvPicPr>
              <a:picLocks noChangeAspect="1"/>
            </p:cNvPicPr>
            <p:nvPr/>
          </p:nvPicPr>
          <p:blipFill>
            <a:blip r:embed="rId4"/>
            <a:stretch>
              <a:fillRect/>
            </a:stretch>
          </p:blipFill>
          <p:spPr>
            <a:xfrm>
              <a:off x="8451782" y="1029501"/>
              <a:ext cx="2629343" cy="2483051"/>
            </a:xfrm>
            <a:prstGeom prst="rect">
              <a:avLst/>
            </a:prstGeom>
          </p:spPr>
        </p:pic>
        <p:sp>
          <p:nvSpPr>
            <p:cNvPr id="7" name="TextBox 6">
              <a:extLst>
                <a:ext uri="{FF2B5EF4-FFF2-40B4-BE49-F238E27FC236}">
                  <a16:creationId xmlns:a16="http://schemas.microsoft.com/office/drawing/2014/main" id="{A522AB0D-0F56-4FD0-ACBB-9107836F445F}"/>
                </a:ext>
              </a:extLst>
            </p:cNvPr>
            <p:cNvSpPr txBox="1"/>
            <p:nvPr/>
          </p:nvSpPr>
          <p:spPr>
            <a:xfrm>
              <a:off x="8580096" y="742157"/>
              <a:ext cx="2372315" cy="276999"/>
            </a:xfrm>
            <a:prstGeom prst="rect">
              <a:avLst/>
            </a:prstGeom>
            <a:noFill/>
          </p:spPr>
          <p:txBody>
            <a:bodyPr wrap="square" rtlCol="0">
              <a:spAutoFit/>
            </a:bodyPr>
            <a:lstStyle/>
            <a:p>
              <a:pPr algn="ctr"/>
              <a:r>
                <a:rPr lang="en-US" sz="1200" dirty="0"/>
                <a:t>Potential Planting Area (PPA)</a:t>
              </a:r>
            </a:p>
          </p:txBody>
        </p:sp>
      </p:grpSp>
      <p:grpSp>
        <p:nvGrpSpPr>
          <p:cNvPr id="25" name="Group 24">
            <a:extLst>
              <a:ext uri="{FF2B5EF4-FFF2-40B4-BE49-F238E27FC236}">
                <a16:creationId xmlns:a16="http://schemas.microsoft.com/office/drawing/2014/main" id="{54BFE636-CE02-4EAA-9107-E71DD2D27BA5}"/>
              </a:ext>
            </a:extLst>
          </p:cNvPr>
          <p:cNvGrpSpPr/>
          <p:nvPr/>
        </p:nvGrpSpPr>
        <p:grpSpPr>
          <a:xfrm>
            <a:off x="925385" y="3695176"/>
            <a:ext cx="2620985" cy="2921924"/>
            <a:chOff x="432121" y="3715576"/>
            <a:chExt cx="2620985" cy="2921924"/>
          </a:xfrm>
        </p:grpSpPr>
        <p:pic>
          <p:nvPicPr>
            <p:cNvPr id="9" name="Picture 8">
              <a:extLst>
                <a:ext uri="{FF2B5EF4-FFF2-40B4-BE49-F238E27FC236}">
                  <a16:creationId xmlns:a16="http://schemas.microsoft.com/office/drawing/2014/main" id="{4FC3877E-B4ED-4B9D-BECD-887F219E1B5C}"/>
                </a:ext>
              </a:extLst>
            </p:cNvPr>
            <p:cNvPicPr>
              <a:picLocks noChangeAspect="1"/>
            </p:cNvPicPr>
            <p:nvPr/>
          </p:nvPicPr>
          <p:blipFill>
            <a:blip r:embed="rId5"/>
            <a:stretch>
              <a:fillRect/>
            </a:stretch>
          </p:blipFill>
          <p:spPr>
            <a:xfrm>
              <a:off x="432121" y="4001832"/>
              <a:ext cx="2620985" cy="2635668"/>
            </a:xfrm>
            <a:prstGeom prst="rect">
              <a:avLst/>
            </a:prstGeom>
          </p:spPr>
        </p:pic>
        <p:sp>
          <p:nvSpPr>
            <p:cNvPr id="10" name="TextBox 9">
              <a:extLst>
                <a:ext uri="{FF2B5EF4-FFF2-40B4-BE49-F238E27FC236}">
                  <a16:creationId xmlns:a16="http://schemas.microsoft.com/office/drawing/2014/main" id="{5B604F98-DC9C-407B-9F4C-F2C1900DC5C5}"/>
                </a:ext>
              </a:extLst>
            </p:cNvPr>
            <p:cNvSpPr txBox="1"/>
            <p:nvPr/>
          </p:nvSpPr>
          <p:spPr>
            <a:xfrm>
              <a:off x="621540" y="3715576"/>
              <a:ext cx="2258457" cy="276999"/>
            </a:xfrm>
            <a:prstGeom prst="rect">
              <a:avLst/>
            </a:prstGeom>
            <a:noFill/>
          </p:spPr>
          <p:txBody>
            <a:bodyPr wrap="square" rtlCol="0">
              <a:spAutoFit/>
            </a:bodyPr>
            <a:lstStyle/>
            <a:p>
              <a:pPr algn="ctr"/>
              <a:r>
                <a:rPr lang="en-US" sz="1200" dirty="0"/>
                <a:t>Potential Planting Spots (PPS)</a:t>
              </a:r>
            </a:p>
          </p:txBody>
        </p:sp>
      </p:grpSp>
      <p:grpSp>
        <p:nvGrpSpPr>
          <p:cNvPr id="26" name="Group 25">
            <a:extLst>
              <a:ext uri="{FF2B5EF4-FFF2-40B4-BE49-F238E27FC236}">
                <a16:creationId xmlns:a16="http://schemas.microsoft.com/office/drawing/2014/main" id="{F180004E-6285-4F0C-BC9F-6E4E3979CC92}"/>
              </a:ext>
            </a:extLst>
          </p:cNvPr>
          <p:cNvGrpSpPr/>
          <p:nvPr/>
        </p:nvGrpSpPr>
        <p:grpSpPr>
          <a:xfrm>
            <a:off x="4708548" y="3695176"/>
            <a:ext cx="2580659" cy="2923591"/>
            <a:chOff x="4667466" y="3695176"/>
            <a:chExt cx="2580659" cy="2923591"/>
          </a:xfrm>
        </p:grpSpPr>
        <p:pic>
          <p:nvPicPr>
            <p:cNvPr id="11" name="Picture 10">
              <a:extLst>
                <a:ext uri="{FF2B5EF4-FFF2-40B4-BE49-F238E27FC236}">
                  <a16:creationId xmlns:a16="http://schemas.microsoft.com/office/drawing/2014/main" id="{090A9AA3-1493-47E8-8957-FB3E9DF25934}"/>
                </a:ext>
              </a:extLst>
            </p:cNvPr>
            <p:cNvPicPr>
              <a:picLocks noChangeAspect="1"/>
            </p:cNvPicPr>
            <p:nvPr/>
          </p:nvPicPr>
          <p:blipFill>
            <a:blip r:embed="rId6"/>
            <a:stretch>
              <a:fillRect/>
            </a:stretch>
          </p:blipFill>
          <p:spPr>
            <a:xfrm>
              <a:off x="4667466" y="3983099"/>
              <a:ext cx="2580659" cy="2635668"/>
            </a:xfrm>
            <a:prstGeom prst="rect">
              <a:avLst/>
            </a:prstGeom>
          </p:spPr>
        </p:pic>
        <p:sp>
          <p:nvSpPr>
            <p:cNvPr id="15" name="TextBox 14">
              <a:extLst>
                <a:ext uri="{FF2B5EF4-FFF2-40B4-BE49-F238E27FC236}">
                  <a16:creationId xmlns:a16="http://schemas.microsoft.com/office/drawing/2014/main" id="{D0174C43-17B5-4CF8-81DF-89320D10D252}"/>
                </a:ext>
              </a:extLst>
            </p:cNvPr>
            <p:cNvSpPr txBox="1"/>
            <p:nvPr/>
          </p:nvSpPr>
          <p:spPr>
            <a:xfrm>
              <a:off x="5009228" y="3695176"/>
              <a:ext cx="1951816" cy="276999"/>
            </a:xfrm>
            <a:prstGeom prst="rect">
              <a:avLst/>
            </a:prstGeom>
            <a:noFill/>
          </p:spPr>
          <p:txBody>
            <a:bodyPr wrap="none" rtlCol="0">
              <a:spAutoFit/>
            </a:bodyPr>
            <a:lstStyle/>
            <a:p>
              <a:pPr algn="ctr"/>
              <a:r>
                <a:rPr lang="en-US" sz="1200" dirty="0"/>
                <a:t>Potential Canopy Area (PCA)</a:t>
              </a:r>
            </a:p>
          </p:txBody>
        </p:sp>
      </p:grpSp>
      <p:grpSp>
        <p:nvGrpSpPr>
          <p:cNvPr id="27" name="Group 26">
            <a:extLst>
              <a:ext uri="{FF2B5EF4-FFF2-40B4-BE49-F238E27FC236}">
                <a16:creationId xmlns:a16="http://schemas.microsoft.com/office/drawing/2014/main" id="{1292C534-09E3-4723-B989-D6744B7FF075}"/>
              </a:ext>
            </a:extLst>
          </p:cNvPr>
          <p:cNvGrpSpPr/>
          <p:nvPr/>
        </p:nvGrpSpPr>
        <p:grpSpPr>
          <a:xfrm>
            <a:off x="8451384" y="3722638"/>
            <a:ext cx="2629741" cy="2894462"/>
            <a:chOff x="8451384" y="3753671"/>
            <a:chExt cx="2629741" cy="2894462"/>
          </a:xfrm>
        </p:grpSpPr>
        <p:pic>
          <p:nvPicPr>
            <p:cNvPr id="12" name="Picture 11">
              <a:extLst>
                <a:ext uri="{FF2B5EF4-FFF2-40B4-BE49-F238E27FC236}">
                  <a16:creationId xmlns:a16="http://schemas.microsoft.com/office/drawing/2014/main" id="{8335043C-B2B1-43AD-A3DE-7F22D03AE415}"/>
                </a:ext>
              </a:extLst>
            </p:cNvPr>
            <p:cNvPicPr>
              <a:picLocks noChangeAspect="1"/>
            </p:cNvPicPr>
            <p:nvPr/>
          </p:nvPicPr>
          <p:blipFill>
            <a:blip r:embed="rId7"/>
            <a:stretch>
              <a:fillRect/>
            </a:stretch>
          </p:blipFill>
          <p:spPr>
            <a:xfrm>
              <a:off x="8451384" y="4001832"/>
              <a:ext cx="2629741" cy="2646301"/>
            </a:xfrm>
            <a:prstGeom prst="rect">
              <a:avLst/>
            </a:prstGeom>
          </p:spPr>
        </p:pic>
        <p:sp>
          <p:nvSpPr>
            <p:cNvPr id="16" name="TextBox 15">
              <a:extLst>
                <a:ext uri="{FF2B5EF4-FFF2-40B4-BE49-F238E27FC236}">
                  <a16:creationId xmlns:a16="http://schemas.microsoft.com/office/drawing/2014/main" id="{7240C780-EAF5-4624-B526-B59B714CA1A0}"/>
                </a:ext>
              </a:extLst>
            </p:cNvPr>
            <p:cNvSpPr txBox="1"/>
            <p:nvPr/>
          </p:nvSpPr>
          <p:spPr>
            <a:xfrm>
              <a:off x="8981530" y="3753671"/>
              <a:ext cx="1569445" cy="276999"/>
            </a:xfrm>
            <a:prstGeom prst="rect">
              <a:avLst/>
            </a:prstGeom>
            <a:noFill/>
          </p:spPr>
          <p:txBody>
            <a:bodyPr wrap="square" rtlCol="0">
              <a:spAutoFit/>
            </a:bodyPr>
            <a:lstStyle/>
            <a:p>
              <a:pPr algn="ctr"/>
              <a:r>
                <a:rPr lang="en-US" sz="1200" dirty="0"/>
                <a:t>Potential Land Cover</a:t>
              </a:r>
            </a:p>
          </p:txBody>
        </p:sp>
      </p:grpSp>
      <p:sp>
        <p:nvSpPr>
          <p:cNvPr id="21" name="Rectangle 7">
            <a:extLst>
              <a:ext uri="{FF2B5EF4-FFF2-40B4-BE49-F238E27FC236}">
                <a16:creationId xmlns:a16="http://schemas.microsoft.com/office/drawing/2014/main" id="{FD0B1738-8095-4A48-841F-559850D49579}"/>
              </a:ext>
            </a:extLst>
          </p:cNvPr>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22" name="Text Box 9">
            <a:extLst>
              <a:ext uri="{FF2B5EF4-FFF2-40B4-BE49-F238E27FC236}">
                <a16:creationId xmlns:a16="http://schemas.microsoft.com/office/drawing/2014/main" id="{95335D47-C29B-417D-B4A7-4EA4B1E5EBD2}"/>
              </a:ext>
            </a:extLst>
          </p:cNvPr>
          <p:cNvSpPr txBox="1">
            <a:spLocks noChangeArrowheads="1"/>
          </p:cNvSpPr>
          <p:nvPr/>
        </p:nvSpPr>
        <p:spPr bwMode="auto">
          <a:xfrm>
            <a:off x="4470400" y="228600"/>
            <a:ext cx="7721600" cy="307777"/>
          </a:xfrm>
          <a:prstGeom prst="rect">
            <a:avLst/>
          </a:prstGeom>
          <a:noFill/>
          <a:ln w="9525">
            <a:noFill/>
            <a:miter lim="800000"/>
            <a:headEnd/>
            <a:tailEnd/>
          </a:ln>
          <a:effectLst/>
        </p:spPr>
        <p:txBody>
          <a:bodyPr>
            <a:spAutoFit/>
          </a:bodyPr>
          <a:lstStyle/>
          <a:p>
            <a:pPr algn="r">
              <a:spcBef>
                <a:spcPct val="50000"/>
              </a:spcBef>
              <a:defRPr/>
            </a:pPr>
            <a:r>
              <a:rPr lang="en-US" sz="1400" baseline="0" dirty="0">
                <a:solidFill>
                  <a:schemeClr val="bg1"/>
                </a:solidFill>
                <a:latin typeface="Gill Sans MT" pitchFamily="34" charset="0"/>
                <a:cs typeface="+mn-cs"/>
              </a:rPr>
              <a:t>GREEN INFRASTRUCTURE CENTER INC.</a:t>
            </a:r>
          </a:p>
        </p:txBody>
      </p:sp>
      <p:sp>
        <p:nvSpPr>
          <p:cNvPr id="28" name="TextBox 27">
            <a:extLst>
              <a:ext uri="{FF2B5EF4-FFF2-40B4-BE49-F238E27FC236}">
                <a16:creationId xmlns:a16="http://schemas.microsoft.com/office/drawing/2014/main" id="{7BB1A846-0830-4402-8E86-E7BFBCBF090C}"/>
              </a:ext>
            </a:extLst>
          </p:cNvPr>
          <p:cNvSpPr txBox="1"/>
          <p:nvPr/>
        </p:nvSpPr>
        <p:spPr>
          <a:xfrm>
            <a:off x="610791" y="209975"/>
            <a:ext cx="6513341" cy="461665"/>
          </a:xfrm>
          <a:prstGeom prst="rect">
            <a:avLst/>
          </a:prstGeom>
          <a:noFill/>
        </p:spPr>
        <p:txBody>
          <a:bodyPr wrap="square" rtlCol="0">
            <a:spAutoFit/>
          </a:bodyPr>
          <a:lstStyle/>
          <a:p>
            <a:r>
              <a:rPr lang="en-US" dirty="0">
                <a:solidFill>
                  <a:schemeClr val="bg1"/>
                </a:solidFill>
              </a:rPr>
              <a:t>DETERMINING POTENTIAL CANOPY AREA (PCA)</a:t>
            </a:r>
          </a:p>
        </p:txBody>
      </p:sp>
      <p:grpSp>
        <p:nvGrpSpPr>
          <p:cNvPr id="29" name="Group 28">
            <a:extLst>
              <a:ext uri="{FF2B5EF4-FFF2-40B4-BE49-F238E27FC236}">
                <a16:creationId xmlns:a16="http://schemas.microsoft.com/office/drawing/2014/main" id="{18BB3FB8-588A-4343-9E32-13EBD21129AD}"/>
              </a:ext>
            </a:extLst>
          </p:cNvPr>
          <p:cNvGrpSpPr/>
          <p:nvPr/>
        </p:nvGrpSpPr>
        <p:grpSpPr>
          <a:xfrm>
            <a:off x="6733775" y="83784"/>
            <a:ext cx="2002295" cy="547758"/>
            <a:chOff x="4781608" y="-23446"/>
            <a:chExt cx="2678311" cy="732692"/>
          </a:xfrm>
        </p:grpSpPr>
        <p:pic>
          <p:nvPicPr>
            <p:cNvPr id="30" name="Picture 29" descr="logo_med_res.jpg">
              <a:extLst>
                <a:ext uri="{FF2B5EF4-FFF2-40B4-BE49-F238E27FC236}">
                  <a16:creationId xmlns:a16="http://schemas.microsoft.com/office/drawing/2014/main" id="{5387F2CC-1432-42FF-B55C-10BC8F2C55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7269" y="1936"/>
              <a:ext cx="1092650" cy="707310"/>
            </a:xfrm>
            <a:prstGeom prst="rect">
              <a:avLst/>
            </a:prstGeom>
          </p:spPr>
        </p:pic>
        <p:pic>
          <p:nvPicPr>
            <p:cNvPr id="31" name="Picture 30">
              <a:extLst>
                <a:ext uri="{FF2B5EF4-FFF2-40B4-BE49-F238E27FC236}">
                  <a16:creationId xmlns:a16="http://schemas.microsoft.com/office/drawing/2014/main" id="{640FC23C-8A47-43E2-9CCF-5FB3C732962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81608" y="-23446"/>
              <a:ext cx="643300" cy="707310"/>
            </a:xfrm>
            <a:prstGeom prst="rect">
              <a:avLst/>
            </a:prstGeom>
          </p:spPr>
        </p:pic>
        <p:pic>
          <p:nvPicPr>
            <p:cNvPr id="32" name="Picture 31">
              <a:extLst>
                <a:ext uri="{FF2B5EF4-FFF2-40B4-BE49-F238E27FC236}">
                  <a16:creationId xmlns:a16="http://schemas.microsoft.com/office/drawing/2014/main" id="{5301F197-BEC3-49F0-A0B0-8EEA0A36775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48530" y="-10755"/>
              <a:ext cx="495117" cy="707310"/>
            </a:xfrm>
            <a:prstGeom prst="rect">
              <a:avLst/>
            </a:prstGeom>
          </p:spPr>
        </p:pic>
      </p:grpSp>
    </p:spTree>
    <p:extLst>
      <p:ext uri="{BB962C8B-B14F-4D97-AF65-F5344CB8AC3E}">
        <p14:creationId xmlns:p14="http://schemas.microsoft.com/office/powerpoint/2010/main" val="1391058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0" cy="685800"/>
            <a:chOff x="0" y="0"/>
            <a:chExt cx="12192000" cy="685800"/>
          </a:xfrm>
        </p:grpSpPr>
        <p:sp>
          <p:nvSpPr>
            <p:cNvPr id="10"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11"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13" name="Title 1"/>
          <p:cNvSpPr txBox="1">
            <a:spLocks/>
          </p:cNvSpPr>
          <p:nvPr/>
        </p:nvSpPr>
        <p:spPr>
          <a:xfrm>
            <a:off x="7715250" y="832047"/>
            <a:ext cx="4161809" cy="1123362"/>
          </a:xfrm>
          <a:prstGeom prst="rect">
            <a:avLst/>
          </a:prstGeom>
        </p:spPr>
        <p:txBody>
          <a:bodyPr anchor="t">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2800" kern="0" dirty="0">
                <a:solidFill>
                  <a:srgbClr val="63815A"/>
                </a:solidFill>
                <a:latin typeface="Tahoma"/>
                <a:ea typeface="Tahoma"/>
                <a:cs typeface="Tahoma"/>
              </a:rPr>
              <a:t>Tifton</a:t>
            </a:r>
          </a:p>
          <a:p>
            <a:pPr algn="l"/>
            <a:r>
              <a:rPr lang="en-US" sz="2800" kern="0" dirty="0">
                <a:solidFill>
                  <a:srgbClr val="63815A"/>
                </a:solidFill>
                <a:latin typeface="Tahoma"/>
                <a:ea typeface="Tahoma"/>
                <a:cs typeface="Tahoma"/>
              </a:rPr>
              <a:t>Potential Planting Areas (PPA) </a:t>
            </a:r>
          </a:p>
          <a:p>
            <a:pPr algn="l"/>
            <a:endParaRPr lang="en-US" sz="3500"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2399" kern="0" dirty="0">
                <a:solidFill>
                  <a:srgbClr val="63815A"/>
                </a:solidFill>
                <a:latin typeface="Tahoma" panose="020B0604030504040204" pitchFamily="34" charset="0"/>
                <a:ea typeface="Tahoma" panose="020B0604030504040204" pitchFamily="34" charset="0"/>
                <a:cs typeface="Tahoma" panose="020B0604030504040204" pitchFamily="34" charset="0"/>
              </a:rPr>
              <a:t>					</a:t>
            </a:r>
            <a:endParaRPr lang="en-US" sz="3599" b="1"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a:spLocks/>
          </p:cNvSpPr>
          <p:nvPr/>
        </p:nvSpPr>
        <p:spPr>
          <a:xfrm>
            <a:off x="7715250" y="2246811"/>
            <a:ext cx="4476750" cy="4382589"/>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3199" kern="0" dirty="0">
                <a:solidFill>
                  <a:srgbClr val="63815A"/>
                </a:solidFill>
                <a:latin typeface="Tahoma" panose="020B0604030504040204" pitchFamily="34" charset="0"/>
                <a:ea typeface="Tahoma" panose="020B0604030504040204" pitchFamily="34" charset="0"/>
                <a:cs typeface="Tahoma" panose="020B0604030504040204" pitchFamily="34" charset="0"/>
              </a:rPr>
              <a:t>Citywide 14.5% (Draft)</a:t>
            </a:r>
          </a:p>
          <a:p>
            <a:pPr algn="l"/>
            <a:r>
              <a:rPr lang="en-US" sz="3199" kern="0" dirty="0">
                <a:solidFill>
                  <a:srgbClr val="63815A"/>
                </a:solidFill>
                <a:latin typeface="Tahoma" panose="020B0604030504040204" pitchFamily="34" charset="0"/>
                <a:ea typeface="Tahoma" panose="020B0604030504040204" pitchFamily="34" charset="0"/>
                <a:cs typeface="Tahoma" panose="020B0604030504040204" pitchFamily="34" charset="0"/>
              </a:rPr>
              <a:t>Citywide 8.6% (Final)</a:t>
            </a:r>
          </a:p>
          <a:p>
            <a:pPr algn="l"/>
            <a:endParaRPr lang="en-US" sz="3199"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3199" kern="0" dirty="0">
                <a:solidFill>
                  <a:srgbClr val="63815A"/>
                </a:solidFill>
                <a:latin typeface="Tahoma" panose="020B0604030504040204" pitchFamily="34" charset="0"/>
                <a:ea typeface="Tahoma" panose="020B0604030504040204" pitchFamily="34" charset="0"/>
                <a:cs typeface="Tahoma" panose="020B0604030504040204" pitchFamily="34" charset="0"/>
              </a:rPr>
              <a:t>1,150 Acres (Draft)</a:t>
            </a:r>
            <a:endParaRPr lang="en-US" sz="3199" b="1"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3199" kern="0" dirty="0">
                <a:solidFill>
                  <a:srgbClr val="63815A"/>
                </a:solidFill>
                <a:latin typeface="Tahoma" panose="020B0604030504040204" pitchFamily="34" charset="0"/>
                <a:ea typeface="Tahoma" panose="020B0604030504040204" pitchFamily="34" charset="0"/>
                <a:cs typeface="Tahoma" panose="020B0604030504040204" pitchFamily="34" charset="0"/>
              </a:rPr>
              <a:t>682 Acres (Final)</a:t>
            </a:r>
          </a:p>
          <a:p>
            <a:pPr algn="l"/>
            <a:endParaRPr lang="en-US" sz="3199"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1600" b="1" dirty="0">
                <a:solidFill>
                  <a:srgbClr val="EB9D2D"/>
                </a:solidFill>
              </a:rPr>
              <a:t>If 100% of PPA was planted:</a:t>
            </a:r>
          </a:p>
          <a:p>
            <a:pPr algn="l"/>
            <a:r>
              <a:rPr lang="en-US" sz="1600" b="1" dirty="0">
                <a:solidFill>
                  <a:srgbClr val="00B050"/>
                </a:solidFill>
              </a:rPr>
              <a:t>Total trees </a:t>
            </a:r>
            <a:r>
              <a:rPr lang="en-US" sz="1600" dirty="0"/>
              <a:t>– 71,549</a:t>
            </a:r>
          </a:p>
          <a:p>
            <a:pPr algn="l"/>
            <a:r>
              <a:rPr lang="en-US" sz="1600" b="1" dirty="0">
                <a:solidFill>
                  <a:srgbClr val="FF33CC"/>
                </a:solidFill>
              </a:rPr>
              <a:t>Small trees (20 ft diameter crowns) </a:t>
            </a:r>
            <a:r>
              <a:rPr lang="en-US" sz="1600" dirty="0"/>
              <a:t>– 33,850   </a:t>
            </a:r>
          </a:p>
          <a:p>
            <a:pPr algn="l"/>
            <a:r>
              <a:rPr lang="en-US" sz="1600" b="1" dirty="0">
                <a:solidFill>
                  <a:srgbClr val="0070C0"/>
                </a:solidFill>
              </a:rPr>
              <a:t>Large trees (40 ft diameter crowns) </a:t>
            </a:r>
            <a:r>
              <a:rPr lang="en-US" sz="1600" dirty="0"/>
              <a:t>– 37,699</a:t>
            </a:r>
          </a:p>
          <a:p>
            <a:pPr algn="l"/>
            <a:endParaRPr lang="en-US" sz="3199"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3D159221-1698-46FE-8F1B-4128B224D92D}"/>
              </a:ext>
            </a:extLst>
          </p:cNvPr>
          <p:cNvGrpSpPr/>
          <p:nvPr/>
        </p:nvGrpSpPr>
        <p:grpSpPr>
          <a:xfrm>
            <a:off x="4734841" y="0"/>
            <a:ext cx="2488262" cy="680701"/>
            <a:chOff x="4781608" y="-23446"/>
            <a:chExt cx="2678311" cy="732692"/>
          </a:xfrm>
        </p:grpSpPr>
        <p:pic>
          <p:nvPicPr>
            <p:cNvPr id="14" name="Picture 13" descr="logo_med_res.jpg">
              <a:extLst>
                <a:ext uri="{FF2B5EF4-FFF2-40B4-BE49-F238E27FC236}">
                  <a16:creationId xmlns:a16="http://schemas.microsoft.com/office/drawing/2014/main" id="{8EEA3916-DEE1-4F11-923B-9DAE604EB5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7269" y="1936"/>
              <a:ext cx="1092650" cy="707310"/>
            </a:xfrm>
            <a:prstGeom prst="rect">
              <a:avLst/>
            </a:prstGeom>
          </p:spPr>
        </p:pic>
        <p:pic>
          <p:nvPicPr>
            <p:cNvPr id="16" name="Picture 15">
              <a:extLst>
                <a:ext uri="{FF2B5EF4-FFF2-40B4-BE49-F238E27FC236}">
                  <a16:creationId xmlns:a16="http://schemas.microsoft.com/office/drawing/2014/main" id="{261AEE5F-AF6D-4066-8936-9F1BE6121B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1608" y="-23446"/>
              <a:ext cx="643300" cy="707310"/>
            </a:xfrm>
            <a:prstGeom prst="rect">
              <a:avLst/>
            </a:prstGeom>
          </p:spPr>
        </p:pic>
        <p:pic>
          <p:nvPicPr>
            <p:cNvPr id="18" name="Picture 17">
              <a:extLst>
                <a:ext uri="{FF2B5EF4-FFF2-40B4-BE49-F238E27FC236}">
                  <a16:creationId xmlns:a16="http://schemas.microsoft.com/office/drawing/2014/main" id="{0180B1B5-AFE0-49D7-A941-7E066574A4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8530" y="-10755"/>
              <a:ext cx="495117" cy="707310"/>
            </a:xfrm>
            <a:prstGeom prst="rect">
              <a:avLst/>
            </a:prstGeom>
          </p:spPr>
        </p:pic>
      </p:grpSp>
      <p:pic>
        <p:nvPicPr>
          <p:cNvPr id="3" name="Picture 2">
            <a:extLst>
              <a:ext uri="{FF2B5EF4-FFF2-40B4-BE49-F238E27FC236}">
                <a16:creationId xmlns:a16="http://schemas.microsoft.com/office/drawing/2014/main" id="{7129CE72-9C2F-1C15-1079-EB30894C16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704282"/>
            <a:ext cx="7492389" cy="6130137"/>
          </a:xfrm>
          <a:prstGeom prst="rect">
            <a:avLst/>
          </a:prstGeom>
        </p:spPr>
      </p:pic>
    </p:spTree>
    <p:extLst>
      <p:ext uri="{BB962C8B-B14F-4D97-AF65-F5344CB8AC3E}">
        <p14:creationId xmlns:p14="http://schemas.microsoft.com/office/powerpoint/2010/main" val="141440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4ECE4F5-AE76-434B-8BAB-E17B71BB005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794145" y="5906023"/>
            <a:ext cx="2444108" cy="1001405"/>
          </a:xfrm>
        </p:spPr>
      </p:pic>
      <p:grpSp>
        <p:nvGrpSpPr>
          <p:cNvPr id="5" name="Group 4"/>
          <p:cNvGrpSpPr/>
          <p:nvPr/>
        </p:nvGrpSpPr>
        <p:grpSpPr>
          <a:xfrm>
            <a:off x="0" y="0"/>
            <a:ext cx="12192000" cy="685800"/>
            <a:chOff x="0" y="0"/>
            <a:chExt cx="12192000" cy="685800"/>
          </a:xfrm>
        </p:grpSpPr>
        <p:sp>
          <p:nvSpPr>
            <p:cNvPr id="10"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11"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13" name="Title 1"/>
          <p:cNvSpPr txBox="1">
            <a:spLocks/>
          </p:cNvSpPr>
          <p:nvPr/>
        </p:nvSpPr>
        <p:spPr>
          <a:xfrm>
            <a:off x="942919" y="812664"/>
            <a:ext cx="4488330" cy="731647"/>
          </a:xfrm>
          <a:prstGeom prst="rect">
            <a:avLst/>
          </a:prstGeom>
        </p:spPr>
        <p:txBody>
          <a:bodyPr anchor="t">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4000" kern="0" dirty="0">
                <a:solidFill>
                  <a:srgbClr val="63815A"/>
                </a:solidFill>
                <a:latin typeface="Tahoma"/>
                <a:ea typeface="Tahoma"/>
                <a:cs typeface="Tahoma"/>
              </a:rPr>
              <a:t>Tifton Canopy</a:t>
            </a:r>
            <a:endParaRPr lang="en-US" sz="3500"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2399" kern="0" dirty="0">
                <a:solidFill>
                  <a:srgbClr val="63815A"/>
                </a:solidFill>
                <a:latin typeface="Tahoma" panose="020B0604030504040204" pitchFamily="34" charset="0"/>
                <a:ea typeface="Tahoma" panose="020B0604030504040204" pitchFamily="34" charset="0"/>
                <a:cs typeface="Tahoma" panose="020B0604030504040204" pitchFamily="34" charset="0"/>
              </a:rPr>
              <a:t>					</a:t>
            </a:r>
            <a:endParaRPr lang="en-US" sz="3599" b="1"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p:txBody>
      </p:sp>
      <p:sp>
        <p:nvSpPr>
          <p:cNvPr id="17" name="Title 1"/>
          <p:cNvSpPr txBox="1">
            <a:spLocks/>
          </p:cNvSpPr>
          <p:nvPr/>
        </p:nvSpPr>
        <p:spPr>
          <a:xfrm>
            <a:off x="893181" y="6020684"/>
            <a:ext cx="4777570" cy="731647"/>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3199" kern="0" dirty="0">
                <a:solidFill>
                  <a:srgbClr val="63815A"/>
                </a:solidFill>
                <a:latin typeface="Tahoma" panose="020B0604030504040204" pitchFamily="34" charset="0"/>
                <a:ea typeface="Tahoma" panose="020B0604030504040204" pitchFamily="34" charset="0"/>
                <a:cs typeface="Tahoma" panose="020B0604030504040204" pitchFamily="34" charset="0"/>
              </a:rPr>
              <a:t>Citywide 39% (Final)</a:t>
            </a:r>
            <a:endParaRPr lang="en-US" sz="3599" b="1"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p:txBody>
      </p:sp>
      <p:sp>
        <p:nvSpPr>
          <p:cNvPr id="3" name="Title 1">
            <a:extLst>
              <a:ext uri="{FF2B5EF4-FFF2-40B4-BE49-F238E27FC236}">
                <a16:creationId xmlns:a16="http://schemas.microsoft.com/office/drawing/2014/main" id="{5D315208-5C40-590C-3A1C-E158B6E63136}"/>
              </a:ext>
            </a:extLst>
          </p:cNvPr>
          <p:cNvSpPr txBox="1">
            <a:spLocks/>
          </p:cNvSpPr>
          <p:nvPr/>
        </p:nvSpPr>
        <p:spPr>
          <a:xfrm>
            <a:off x="5912178" y="6020683"/>
            <a:ext cx="6210944" cy="731647"/>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3000" kern="0" dirty="0">
                <a:solidFill>
                  <a:srgbClr val="63815A"/>
                </a:solidFill>
                <a:latin typeface="Tahoma" panose="020B0604030504040204" pitchFamily="34" charset="0"/>
                <a:ea typeface="Tahoma" panose="020B0604030504040204" pitchFamily="34" charset="0"/>
                <a:cs typeface="Tahoma" panose="020B0604030504040204" pitchFamily="34" charset="0"/>
              </a:rPr>
              <a:t>Citywide Potential TC 51% (Final)</a:t>
            </a:r>
            <a:endParaRPr lang="en-US" sz="3000" b="1"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BB82FCAF-781B-4CFB-8A1E-1EB2E7E9A50F}"/>
              </a:ext>
            </a:extLst>
          </p:cNvPr>
          <p:cNvGrpSpPr/>
          <p:nvPr/>
        </p:nvGrpSpPr>
        <p:grpSpPr>
          <a:xfrm>
            <a:off x="5431249" y="69021"/>
            <a:ext cx="2002295" cy="547758"/>
            <a:chOff x="4781608" y="-23446"/>
            <a:chExt cx="2678311" cy="732692"/>
          </a:xfrm>
        </p:grpSpPr>
        <p:pic>
          <p:nvPicPr>
            <p:cNvPr id="16" name="Picture 15" descr="logo_med_res.jpg">
              <a:extLst>
                <a:ext uri="{FF2B5EF4-FFF2-40B4-BE49-F238E27FC236}">
                  <a16:creationId xmlns:a16="http://schemas.microsoft.com/office/drawing/2014/main" id="{B5CB72F9-84DB-4733-BBB5-133AC446F2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7269" y="1936"/>
              <a:ext cx="1092650" cy="707310"/>
            </a:xfrm>
            <a:prstGeom prst="rect">
              <a:avLst/>
            </a:prstGeom>
          </p:spPr>
        </p:pic>
        <p:pic>
          <p:nvPicPr>
            <p:cNvPr id="18" name="Picture 17">
              <a:extLst>
                <a:ext uri="{FF2B5EF4-FFF2-40B4-BE49-F238E27FC236}">
                  <a16:creationId xmlns:a16="http://schemas.microsoft.com/office/drawing/2014/main" id="{007F5A64-39D4-4095-8666-9BD3B30D8E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1608" y="-23446"/>
              <a:ext cx="643300" cy="707310"/>
            </a:xfrm>
            <a:prstGeom prst="rect">
              <a:avLst/>
            </a:prstGeom>
          </p:spPr>
        </p:pic>
        <p:pic>
          <p:nvPicPr>
            <p:cNvPr id="19" name="Picture 18">
              <a:extLst>
                <a:ext uri="{FF2B5EF4-FFF2-40B4-BE49-F238E27FC236}">
                  <a16:creationId xmlns:a16="http://schemas.microsoft.com/office/drawing/2014/main" id="{BA951D0B-7138-4B6E-A445-2B0EA1D1D0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8530" y="-10755"/>
              <a:ext cx="495117" cy="707310"/>
            </a:xfrm>
            <a:prstGeom prst="rect">
              <a:avLst/>
            </a:prstGeom>
          </p:spPr>
        </p:pic>
      </p:grpSp>
      <p:pic>
        <p:nvPicPr>
          <p:cNvPr id="4" name="Picture 3">
            <a:extLst>
              <a:ext uri="{FF2B5EF4-FFF2-40B4-BE49-F238E27FC236}">
                <a16:creationId xmlns:a16="http://schemas.microsoft.com/office/drawing/2014/main" id="{A3F076A6-745C-5101-C29B-5F22166CE34B}"/>
              </a:ext>
            </a:extLst>
          </p:cNvPr>
          <p:cNvPicPr>
            <a:picLocks noChangeAspect="1"/>
          </p:cNvPicPr>
          <p:nvPr/>
        </p:nvPicPr>
        <p:blipFill>
          <a:blip r:embed="rId6"/>
          <a:stretch>
            <a:fillRect/>
          </a:stretch>
        </p:blipFill>
        <p:spPr>
          <a:xfrm>
            <a:off x="6409265" y="1965278"/>
            <a:ext cx="5394565" cy="3658079"/>
          </a:xfrm>
          <a:prstGeom prst="rect">
            <a:avLst/>
          </a:prstGeom>
        </p:spPr>
      </p:pic>
      <p:pic>
        <p:nvPicPr>
          <p:cNvPr id="9" name="Picture 8">
            <a:extLst>
              <a:ext uri="{FF2B5EF4-FFF2-40B4-BE49-F238E27FC236}">
                <a16:creationId xmlns:a16="http://schemas.microsoft.com/office/drawing/2014/main" id="{6F47DC99-C605-793D-E711-C53BECB74C7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7451" t="10411" r="13291" b="1035"/>
          <a:stretch/>
        </p:blipFill>
        <p:spPr>
          <a:xfrm>
            <a:off x="313526" y="1762722"/>
            <a:ext cx="5466034" cy="4200812"/>
          </a:xfrm>
          <a:prstGeom prst="rect">
            <a:avLst/>
          </a:prstGeom>
        </p:spPr>
      </p:pic>
    </p:spTree>
    <p:extLst>
      <p:ext uri="{BB962C8B-B14F-4D97-AF65-F5344CB8AC3E}">
        <p14:creationId xmlns:p14="http://schemas.microsoft.com/office/powerpoint/2010/main" val="335581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grpSp>
        <p:nvGrpSpPr>
          <p:cNvPr id="5" name="Group 4"/>
          <p:cNvGrpSpPr/>
          <p:nvPr/>
        </p:nvGrpSpPr>
        <p:grpSpPr>
          <a:xfrm>
            <a:off x="0" y="0"/>
            <a:ext cx="12192000" cy="685800"/>
            <a:chOff x="0" y="0"/>
            <a:chExt cx="12192000" cy="685800"/>
          </a:xfrm>
        </p:grpSpPr>
        <p:sp>
          <p:nvSpPr>
            <p:cNvPr id="6"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8"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3" name="Title 1">
            <a:extLst>
              <a:ext uri="{FF2B5EF4-FFF2-40B4-BE49-F238E27FC236}">
                <a16:creationId xmlns:a16="http://schemas.microsoft.com/office/drawing/2014/main" id="{4911622F-5F59-9C28-0ECB-362D0827F29A}"/>
              </a:ext>
            </a:extLst>
          </p:cNvPr>
          <p:cNvSpPr txBox="1">
            <a:spLocks/>
          </p:cNvSpPr>
          <p:nvPr/>
        </p:nvSpPr>
        <p:spPr>
          <a:xfrm>
            <a:off x="129351" y="68221"/>
            <a:ext cx="5083057" cy="504754"/>
          </a:xfrm>
          <a:prstGeom prst="rect">
            <a:avLst/>
          </a:prstGeom>
        </p:spPr>
        <p:txBody>
          <a:bodyPr anchor="t">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2400" kern="0" dirty="0">
                <a:solidFill>
                  <a:schemeClr val="bg1"/>
                </a:solidFill>
                <a:latin typeface="Tahoma"/>
                <a:ea typeface="Tahoma"/>
                <a:cs typeface="Tahoma"/>
              </a:rPr>
              <a:t>Downtown Development Authority</a:t>
            </a:r>
            <a:endParaRPr lang="en-US" sz="20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r>
              <a:rPr lang="en-US" sz="2399" b="1" kern="0" dirty="0">
                <a:solidFill>
                  <a:srgbClr val="63815A"/>
                </a:solidFill>
                <a:latin typeface="Tahoma" panose="020B0604030504040204" pitchFamily="34" charset="0"/>
                <a:ea typeface="Tahoma" panose="020B0604030504040204" pitchFamily="34" charset="0"/>
                <a:cs typeface="Tahoma" panose="020B0604030504040204" pitchFamily="34" charset="0"/>
              </a:rPr>
              <a:t>	</a:t>
            </a:r>
            <a:endParaRPr lang="en-US" sz="3599" b="1"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492B85FE-04B1-244C-E971-A99D2B21138D}"/>
              </a:ext>
            </a:extLst>
          </p:cNvPr>
          <p:cNvSpPr txBox="1">
            <a:spLocks/>
          </p:cNvSpPr>
          <p:nvPr/>
        </p:nvSpPr>
        <p:spPr>
          <a:xfrm>
            <a:off x="6878473" y="1316369"/>
            <a:ext cx="5310352" cy="4541507"/>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The DDA has an average tree canopy of </a:t>
            </a:r>
            <a:r>
              <a:rPr lang="en-US" sz="2400" b="1" kern="0" dirty="0">
                <a:solidFill>
                  <a:srgbClr val="0070C0"/>
                </a:solidFill>
                <a:latin typeface="Tahoma" panose="020B0604030504040204" pitchFamily="34" charset="0"/>
                <a:ea typeface="Tahoma" panose="020B0604030504040204" pitchFamily="34" charset="0"/>
                <a:cs typeface="Tahoma" panose="020B0604030504040204" pitchFamily="34" charset="0"/>
              </a:rPr>
              <a:t>29% </a:t>
            </a:r>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and </a:t>
            </a:r>
            <a:r>
              <a:rPr lang="en-US" sz="2400" b="1" kern="0" dirty="0">
                <a:solidFill>
                  <a:srgbClr val="F3B133"/>
                </a:solidFill>
                <a:latin typeface="Tahoma" panose="020B0604030504040204" pitchFamily="34" charset="0"/>
                <a:ea typeface="Tahoma" panose="020B0604030504040204" pitchFamily="34" charset="0"/>
                <a:cs typeface="Tahoma" panose="020B0604030504040204" pitchFamily="34" charset="0"/>
              </a:rPr>
              <a:t>4.7% PPA </a:t>
            </a:r>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or </a:t>
            </a:r>
            <a:r>
              <a:rPr lang="en-US" sz="2400" b="1" kern="0" dirty="0">
                <a:solidFill>
                  <a:srgbClr val="F6A31D"/>
                </a:solidFill>
                <a:latin typeface="Tahoma" panose="020B0604030504040204" pitchFamily="34" charset="0"/>
                <a:ea typeface="Tahoma" panose="020B0604030504040204" pitchFamily="34" charset="0"/>
                <a:cs typeface="Tahoma" panose="020B0604030504040204" pitchFamily="34" charset="0"/>
              </a:rPr>
              <a:t>35 acres.</a:t>
            </a:r>
          </a:p>
          <a:p>
            <a:pPr algn="l"/>
            <a:endPar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There is room to plant </a:t>
            </a:r>
            <a:r>
              <a:rPr lang="en-US" sz="2400" b="1" kern="0" dirty="0">
                <a:solidFill>
                  <a:srgbClr val="00B050"/>
                </a:solidFill>
                <a:latin typeface="Tahoma" panose="020B0604030504040204" pitchFamily="34" charset="0"/>
                <a:ea typeface="Tahoma" panose="020B0604030504040204" pitchFamily="34" charset="0"/>
                <a:cs typeface="Tahoma" panose="020B0604030504040204" pitchFamily="34" charset="0"/>
              </a:rPr>
              <a:t>4,314 more </a:t>
            </a:r>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trees in the district for maximum tree canopy of </a:t>
            </a:r>
            <a:r>
              <a:rPr lang="en-US" sz="2400" b="1" kern="0" dirty="0">
                <a:solidFill>
                  <a:srgbClr val="00B050"/>
                </a:solidFill>
                <a:latin typeface="Tahoma" panose="020B0604030504040204" pitchFamily="34" charset="0"/>
                <a:ea typeface="Tahoma" panose="020B0604030504040204" pitchFamily="34" charset="0"/>
                <a:cs typeface="Tahoma" panose="020B0604030504040204" pitchFamily="34" charset="0"/>
              </a:rPr>
              <a:t>37%.</a:t>
            </a:r>
          </a:p>
          <a:p>
            <a:pPr algn="l"/>
            <a:endParaRPr lang="en-US" sz="2400" b="1" kern="0"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algn="l"/>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These are split between </a:t>
            </a:r>
            <a:r>
              <a:rPr lang="en-US" sz="2400" b="1" kern="0" dirty="0">
                <a:solidFill>
                  <a:srgbClr val="00B050"/>
                </a:solidFill>
                <a:latin typeface="Tahoma" panose="020B0604030504040204" pitchFamily="34" charset="0"/>
                <a:ea typeface="Tahoma" panose="020B0604030504040204" pitchFamily="34" charset="0"/>
                <a:cs typeface="Tahoma" panose="020B0604030504040204" pitchFamily="34" charset="0"/>
              </a:rPr>
              <a:t>small trees 2,340 </a:t>
            </a:r>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and </a:t>
            </a:r>
            <a:r>
              <a:rPr lang="en-US" sz="2400" b="1" kern="0" dirty="0">
                <a:solidFill>
                  <a:srgbClr val="00B050"/>
                </a:solidFill>
                <a:latin typeface="Tahoma" panose="020B0604030504040204" pitchFamily="34" charset="0"/>
                <a:ea typeface="Tahoma" panose="020B0604030504040204" pitchFamily="34" charset="0"/>
                <a:cs typeface="Tahoma" panose="020B0604030504040204" pitchFamily="34" charset="0"/>
              </a:rPr>
              <a:t>large trees 1,974</a:t>
            </a:r>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 Large trees give the most ecosystem services or environmental benefits.</a:t>
            </a:r>
          </a:p>
          <a:p>
            <a:pPr algn="l"/>
            <a:endParaRPr lang="en-US" sz="18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endParaRPr lang="en-US" sz="18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l"/>
            <a:endParaRPr lang="en-US" sz="18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E6FC80D7-097F-43A5-A43D-FD1FF686A861}"/>
              </a:ext>
            </a:extLst>
          </p:cNvPr>
          <p:cNvGrpSpPr/>
          <p:nvPr/>
        </p:nvGrpSpPr>
        <p:grpSpPr>
          <a:xfrm>
            <a:off x="5379588" y="64809"/>
            <a:ext cx="2002295" cy="547758"/>
            <a:chOff x="4781608" y="-23446"/>
            <a:chExt cx="2678311" cy="732692"/>
          </a:xfrm>
        </p:grpSpPr>
        <p:pic>
          <p:nvPicPr>
            <p:cNvPr id="13" name="Picture 12" descr="logo_med_res.jpg">
              <a:extLst>
                <a:ext uri="{FF2B5EF4-FFF2-40B4-BE49-F238E27FC236}">
                  <a16:creationId xmlns:a16="http://schemas.microsoft.com/office/drawing/2014/main" id="{99D1913F-9C06-4AD4-9BE3-496B6A68C3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7269" y="1936"/>
              <a:ext cx="1092650" cy="707310"/>
            </a:xfrm>
            <a:prstGeom prst="rect">
              <a:avLst/>
            </a:prstGeom>
          </p:spPr>
        </p:pic>
        <p:pic>
          <p:nvPicPr>
            <p:cNvPr id="14" name="Picture 13">
              <a:extLst>
                <a:ext uri="{FF2B5EF4-FFF2-40B4-BE49-F238E27FC236}">
                  <a16:creationId xmlns:a16="http://schemas.microsoft.com/office/drawing/2014/main" id="{F3249049-BA7B-4BB1-B724-D173900E57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1608" y="-23446"/>
              <a:ext cx="643300" cy="707310"/>
            </a:xfrm>
            <a:prstGeom prst="rect">
              <a:avLst/>
            </a:prstGeom>
          </p:spPr>
        </p:pic>
        <p:pic>
          <p:nvPicPr>
            <p:cNvPr id="15" name="Picture 14">
              <a:extLst>
                <a:ext uri="{FF2B5EF4-FFF2-40B4-BE49-F238E27FC236}">
                  <a16:creationId xmlns:a16="http://schemas.microsoft.com/office/drawing/2014/main" id="{3156BF77-52C5-4CED-940B-A6D1BF4B6B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8530" y="-10755"/>
              <a:ext cx="495117" cy="707310"/>
            </a:xfrm>
            <a:prstGeom prst="rect">
              <a:avLst/>
            </a:prstGeom>
          </p:spPr>
        </p:pic>
      </p:grpSp>
      <p:pic>
        <p:nvPicPr>
          <p:cNvPr id="11" name="Picture 10">
            <a:extLst>
              <a:ext uri="{FF2B5EF4-FFF2-40B4-BE49-F238E27FC236}">
                <a16:creationId xmlns:a16="http://schemas.microsoft.com/office/drawing/2014/main" id="{1622A611-E64D-14E3-69C8-6901078598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685800"/>
            <a:ext cx="6766085" cy="6172200"/>
          </a:xfrm>
          <a:prstGeom prst="rect">
            <a:avLst/>
          </a:prstGeom>
        </p:spPr>
      </p:pic>
    </p:spTree>
    <p:extLst>
      <p:ext uri="{BB962C8B-B14F-4D97-AF65-F5344CB8AC3E}">
        <p14:creationId xmlns:p14="http://schemas.microsoft.com/office/powerpoint/2010/main" val="419400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grpSp>
        <p:nvGrpSpPr>
          <p:cNvPr id="5" name="Group 4"/>
          <p:cNvGrpSpPr/>
          <p:nvPr/>
        </p:nvGrpSpPr>
        <p:grpSpPr>
          <a:xfrm>
            <a:off x="0" y="0"/>
            <a:ext cx="12192000" cy="685800"/>
            <a:chOff x="0" y="0"/>
            <a:chExt cx="12192000" cy="685800"/>
          </a:xfrm>
        </p:grpSpPr>
        <p:sp>
          <p:nvSpPr>
            <p:cNvPr id="6"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8"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3" name="Title 1">
            <a:extLst>
              <a:ext uri="{FF2B5EF4-FFF2-40B4-BE49-F238E27FC236}">
                <a16:creationId xmlns:a16="http://schemas.microsoft.com/office/drawing/2014/main" id="{4911622F-5F59-9C28-0ECB-362D0827F29A}"/>
              </a:ext>
            </a:extLst>
          </p:cNvPr>
          <p:cNvSpPr txBox="1">
            <a:spLocks/>
          </p:cNvSpPr>
          <p:nvPr/>
        </p:nvSpPr>
        <p:spPr>
          <a:xfrm>
            <a:off x="1334057" y="90523"/>
            <a:ext cx="3571876" cy="504754"/>
          </a:xfrm>
          <a:prstGeom prst="rect">
            <a:avLst/>
          </a:prstGeom>
        </p:spPr>
        <p:txBody>
          <a:bodyPr anchor="t">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2800" kern="0" dirty="0">
                <a:solidFill>
                  <a:schemeClr val="bg1"/>
                </a:solidFill>
                <a:latin typeface="Tahoma"/>
                <a:ea typeface="Tahoma"/>
                <a:cs typeface="Tahoma"/>
              </a:rPr>
              <a:t>Fulwood Park</a:t>
            </a:r>
            <a:r>
              <a:rPr lang="en-US" sz="2399" kern="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3599"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492B85FE-04B1-244C-E971-A99D2B21138D}"/>
              </a:ext>
            </a:extLst>
          </p:cNvPr>
          <p:cNvSpPr txBox="1">
            <a:spLocks/>
          </p:cNvSpPr>
          <p:nvPr/>
        </p:nvSpPr>
        <p:spPr>
          <a:xfrm>
            <a:off x="6851175" y="968313"/>
            <a:ext cx="4954137" cy="5606580"/>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The park has an average of </a:t>
            </a:r>
            <a:r>
              <a:rPr lang="en-US" sz="2400" b="1" kern="0" dirty="0">
                <a:solidFill>
                  <a:srgbClr val="00B050"/>
                </a:solidFill>
                <a:latin typeface="Tahoma" panose="020B0604030504040204" pitchFamily="34" charset="0"/>
                <a:ea typeface="Tahoma" panose="020B0604030504040204" pitchFamily="34" charset="0"/>
                <a:cs typeface="Tahoma" panose="020B0604030504040204" pitchFamily="34" charset="0"/>
              </a:rPr>
              <a:t>86% </a:t>
            </a:r>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tree canopy. There is </a:t>
            </a:r>
            <a:r>
              <a:rPr lang="en-US" sz="2400" b="1" kern="0" dirty="0">
                <a:solidFill>
                  <a:srgbClr val="EB9D2D"/>
                </a:solidFill>
                <a:latin typeface="Tahoma" panose="020B0604030504040204" pitchFamily="34" charset="0"/>
                <a:ea typeface="Tahoma" panose="020B0604030504040204" pitchFamily="34" charset="0"/>
                <a:cs typeface="Tahoma" panose="020B0604030504040204" pitchFamily="34" charset="0"/>
              </a:rPr>
              <a:t>0.57 acres </a:t>
            </a:r>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of PPA.</a:t>
            </a:r>
          </a:p>
          <a:p>
            <a:pPr algn="l"/>
            <a:endPar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There is room to plant </a:t>
            </a:r>
            <a:r>
              <a:rPr lang="en-US" sz="2400" b="1" kern="0" dirty="0">
                <a:solidFill>
                  <a:srgbClr val="00B050"/>
                </a:solidFill>
                <a:latin typeface="Tahoma" panose="020B0604030504040204" pitchFamily="34" charset="0"/>
                <a:ea typeface="Tahoma" panose="020B0604030504040204" pitchFamily="34" charset="0"/>
                <a:cs typeface="Tahoma" panose="020B0604030504040204" pitchFamily="34" charset="0"/>
              </a:rPr>
              <a:t>49</a:t>
            </a:r>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 small trees and </a:t>
            </a:r>
            <a:r>
              <a:rPr lang="en-US" sz="2400" b="1" kern="0" dirty="0">
                <a:solidFill>
                  <a:srgbClr val="00B050"/>
                </a:solidFill>
                <a:latin typeface="Tahoma" panose="020B0604030504040204" pitchFamily="34" charset="0"/>
                <a:ea typeface="Tahoma" panose="020B0604030504040204" pitchFamily="34" charset="0"/>
                <a:cs typeface="Tahoma" panose="020B0604030504040204" pitchFamily="34" charset="0"/>
              </a:rPr>
              <a:t>29</a:t>
            </a:r>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 large trees for a total of </a:t>
            </a:r>
            <a:r>
              <a:rPr lang="en-US" sz="2400" b="1" kern="0" dirty="0">
                <a:solidFill>
                  <a:srgbClr val="00B050"/>
                </a:solidFill>
                <a:latin typeface="Tahoma" panose="020B0604030504040204" pitchFamily="34" charset="0"/>
                <a:ea typeface="Tahoma" panose="020B0604030504040204" pitchFamily="34" charset="0"/>
                <a:cs typeface="Tahoma" panose="020B0604030504040204" pitchFamily="34" charset="0"/>
              </a:rPr>
              <a:t>78 more trees</a:t>
            </a:r>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a:t>
            </a:r>
          </a:p>
          <a:p>
            <a:pPr algn="l"/>
            <a:endPar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2400" kern="0" dirty="0">
                <a:solidFill>
                  <a:srgbClr val="63815A"/>
                </a:solidFill>
                <a:latin typeface="Tahoma" panose="020B0604030504040204" pitchFamily="34" charset="0"/>
                <a:ea typeface="Tahoma" panose="020B0604030504040204" pitchFamily="34" charset="0"/>
                <a:cs typeface="Tahoma" panose="020B0604030504040204" pitchFamily="34" charset="0"/>
              </a:rPr>
              <a:t>While the canopy is currently very high in the park, there are few younger trees found. To ensure the next generation of trees in Fulwood, residents and the city need to prioritize new plantings.</a:t>
            </a:r>
          </a:p>
        </p:txBody>
      </p:sp>
      <p:grpSp>
        <p:nvGrpSpPr>
          <p:cNvPr id="12" name="Group 11">
            <a:extLst>
              <a:ext uri="{FF2B5EF4-FFF2-40B4-BE49-F238E27FC236}">
                <a16:creationId xmlns:a16="http://schemas.microsoft.com/office/drawing/2014/main" id="{5BE68544-3477-4F47-A20B-B630BA2E8AF5}"/>
              </a:ext>
            </a:extLst>
          </p:cNvPr>
          <p:cNvGrpSpPr/>
          <p:nvPr/>
        </p:nvGrpSpPr>
        <p:grpSpPr>
          <a:xfrm>
            <a:off x="5437827" y="93272"/>
            <a:ext cx="2002295" cy="547758"/>
            <a:chOff x="4781608" y="-23446"/>
            <a:chExt cx="2678311" cy="732692"/>
          </a:xfrm>
        </p:grpSpPr>
        <p:pic>
          <p:nvPicPr>
            <p:cNvPr id="13" name="Picture 12" descr="logo_med_res.jpg">
              <a:extLst>
                <a:ext uri="{FF2B5EF4-FFF2-40B4-BE49-F238E27FC236}">
                  <a16:creationId xmlns:a16="http://schemas.microsoft.com/office/drawing/2014/main" id="{29C42693-1422-4F41-9EB8-85183E9CF1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7269" y="1936"/>
              <a:ext cx="1092650" cy="707310"/>
            </a:xfrm>
            <a:prstGeom prst="rect">
              <a:avLst/>
            </a:prstGeom>
          </p:spPr>
        </p:pic>
        <p:pic>
          <p:nvPicPr>
            <p:cNvPr id="14" name="Picture 13">
              <a:extLst>
                <a:ext uri="{FF2B5EF4-FFF2-40B4-BE49-F238E27FC236}">
                  <a16:creationId xmlns:a16="http://schemas.microsoft.com/office/drawing/2014/main" id="{2B5B143E-51FC-4ACF-9224-91AB0B899E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1608" y="-23446"/>
              <a:ext cx="643300" cy="707310"/>
            </a:xfrm>
            <a:prstGeom prst="rect">
              <a:avLst/>
            </a:prstGeom>
          </p:spPr>
        </p:pic>
        <p:pic>
          <p:nvPicPr>
            <p:cNvPr id="15" name="Picture 14">
              <a:extLst>
                <a:ext uri="{FF2B5EF4-FFF2-40B4-BE49-F238E27FC236}">
                  <a16:creationId xmlns:a16="http://schemas.microsoft.com/office/drawing/2014/main" id="{BCF6CE87-AC33-462C-9F96-FCB2AC41D2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8530" y="-10755"/>
              <a:ext cx="495117" cy="707310"/>
            </a:xfrm>
            <a:prstGeom prst="rect">
              <a:avLst/>
            </a:prstGeom>
          </p:spPr>
        </p:pic>
      </p:grpSp>
      <p:pic>
        <p:nvPicPr>
          <p:cNvPr id="11" name="Picture 10">
            <a:extLst>
              <a:ext uri="{FF2B5EF4-FFF2-40B4-BE49-F238E27FC236}">
                <a16:creationId xmlns:a16="http://schemas.microsoft.com/office/drawing/2014/main" id="{DF75926E-1D42-DCE9-8773-6159C9C7D3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685800"/>
            <a:ext cx="6583194" cy="6172200"/>
          </a:xfrm>
          <a:prstGeom prst="rect">
            <a:avLst/>
          </a:prstGeom>
        </p:spPr>
      </p:pic>
    </p:spTree>
    <p:extLst>
      <p:ext uri="{BB962C8B-B14F-4D97-AF65-F5344CB8AC3E}">
        <p14:creationId xmlns:p14="http://schemas.microsoft.com/office/powerpoint/2010/main" val="46463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grpSp>
        <p:nvGrpSpPr>
          <p:cNvPr id="5" name="Group 4"/>
          <p:cNvGrpSpPr/>
          <p:nvPr/>
        </p:nvGrpSpPr>
        <p:grpSpPr>
          <a:xfrm>
            <a:off x="0" y="0"/>
            <a:ext cx="12192000" cy="685800"/>
            <a:chOff x="0" y="0"/>
            <a:chExt cx="12192000" cy="685800"/>
          </a:xfrm>
        </p:grpSpPr>
        <p:sp>
          <p:nvSpPr>
            <p:cNvPr id="6"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8"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3" name="Title 1">
            <a:extLst>
              <a:ext uri="{FF2B5EF4-FFF2-40B4-BE49-F238E27FC236}">
                <a16:creationId xmlns:a16="http://schemas.microsoft.com/office/drawing/2014/main" id="{4911622F-5F59-9C28-0ECB-362D0827F29A}"/>
              </a:ext>
            </a:extLst>
          </p:cNvPr>
          <p:cNvSpPr txBox="1">
            <a:spLocks/>
          </p:cNvSpPr>
          <p:nvPr/>
        </p:nvSpPr>
        <p:spPr>
          <a:xfrm>
            <a:off x="688133" y="90523"/>
            <a:ext cx="4165765" cy="504754"/>
          </a:xfrm>
          <a:prstGeom prst="rect">
            <a:avLst/>
          </a:prstGeom>
        </p:spPr>
        <p:txBody>
          <a:bodyPr anchor="t">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2800" kern="0" dirty="0">
                <a:solidFill>
                  <a:schemeClr val="bg1"/>
                </a:solidFill>
                <a:latin typeface="Tahoma"/>
                <a:ea typeface="Tahoma"/>
                <a:cs typeface="Tahoma"/>
              </a:rPr>
              <a:t>Rights of Way (ROW)</a:t>
            </a:r>
            <a:r>
              <a:rPr lang="en-US" sz="2399" kern="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3599"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492B85FE-04B1-244C-E971-A99D2B21138D}"/>
              </a:ext>
            </a:extLst>
          </p:cNvPr>
          <p:cNvSpPr txBox="1">
            <a:spLocks/>
          </p:cNvSpPr>
          <p:nvPr/>
        </p:nvSpPr>
        <p:spPr>
          <a:xfrm>
            <a:off x="7634704" y="678886"/>
            <a:ext cx="4554121" cy="5934263"/>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2000" kern="0" dirty="0">
                <a:solidFill>
                  <a:srgbClr val="63815A"/>
                </a:solidFill>
                <a:latin typeface="Tahoma" panose="020B0604030504040204" pitchFamily="34" charset="0"/>
                <a:ea typeface="Tahoma" panose="020B0604030504040204" pitchFamily="34" charset="0"/>
                <a:cs typeface="Tahoma" panose="020B0604030504040204" pitchFamily="34" charset="0"/>
              </a:rPr>
              <a:t>Currently there are </a:t>
            </a:r>
            <a:r>
              <a:rPr lang="en-US" sz="2000" b="1" kern="0" dirty="0">
                <a:solidFill>
                  <a:srgbClr val="0070C0"/>
                </a:solidFill>
                <a:latin typeface="Tahoma" panose="020B0604030504040204" pitchFamily="34" charset="0"/>
                <a:ea typeface="Tahoma" panose="020B0604030504040204" pitchFamily="34" charset="0"/>
                <a:cs typeface="Tahoma" panose="020B0604030504040204" pitchFamily="34" charset="0"/>
              </a:rPr>
              <a:t>11</a:t>
            </a:r>
            <a:r>
              <a:rPr lang="en-US" sz="2000" kern="0" dirty="0">
                <a:solidFill>
                  <a:srgbClr val="63815A"/>
                </a:solidFill>
                <a:latin typeface="Tahoma" panose="020B0604030504040204" pitchFamily="34" charset="0"/>
                <a:ea typeface="Tahoma" panose="020B0604030504040204" pitchFamily="34" charset="0"/>
                <a:cs typeface="Tahoma" panose="020B0604030504040204" pitchFamily="34" charset="0"/>
              </a:rPr>
              <a:t> streets with the potential to increase canopy in the ROW by </a:t>
            </a:r>
            <a:r>
              <a:rPr lang="en-US" sz="2000" b="1" kern="0" dirty="0">
                <a:solidFill>
                  <a:srgbClr val="00B050"/>
                </a:solidFill>
                <a:latin typeface="Tahoma" panose="020B0604030504040204" pitchFamily="34" charset="0"/>
                <a:ea typeface="Tahoma" panose="020B0604030504040204" pitchFamily="34" charset="0"/>
                <a:cs typeface="Tahoma" panose="020B0604030504040204" pitchFamily="34" charset="0"/>
              </a:rPr>
              <a:t>10% or more</a:t>
            </a:r>
            <a:r>
              <a:rPr lang="en-US" sz="2000" kern="0" dirty="0">
                <a:solidFill>
                  <a:srgbClr val="63815A"/>
                </a:solidFill>
                <a:latin typeface="Tahoma" panose="020B0604030504040204" pitchFamily="34" charset="0"/>
                <a:ea typeface="Tahoma" panose="020B0604030504040204" pitchFamily="34" charset="0"/>
                <a:cs typeface="Tahoma" panose="020B0604030504040204" pitchFamily="34" charset="0"/>
              </a:rPr>
              <a:t>.</a:t>
            </a:r>
          </a:p>
          <a:p>
            <a:pPr algn="l"/>
            <a:endParaRPr lang="en-US" sz="2000"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2000" b="1" kern="0" dirty="0">
                <a:solidFill>
                  <a:srgbClr val="FF0000"/>
                </a:solidFill>
                <a:latin typeface="Tahoma" panose="020B0604030504040204" pitchFamily="34" charset="0"/>
                <a:ea typeface="Tahoma" panose="020B0604030504040204" pitchFamily="34" charset="0"/>
                <a:cs typeface="Tahoma" panose="020B0604030504040204" pitchFamily="34" charset="0"/>
              </a:rPr>
              <a:t>2</a:t>
            </a:r>
            <a:r>
              <a:rPr lang="en-US" sz="2000" kern="0" dirty="0">
                <a:solidFill>
                  <a:srgbClr val="63815A"/>
                </a:solidFill>
                <a:latin typeface="Tahoma" panose="020B0604030504040204" pitchFamily="34" charset="0"/>
                <a:ea typeface="Tahoma" panose="020B0604030504040204" pitchFamily="34" charset="0"/>
                <a:cs typeface="Tahoma" panose="020B0604030504040204" pitchFamily="34" charset="0"/>
              </a:rPr>
              <a:t> streets have </a:t>
            </a:r>
            <a:r>
              <a:rPr lang="en-US" sz="2000" b="1" kern="0" dirty="0">
                <a:solidFill>
                  <a:srgbClr val="FF0000"/>
                </a:solidFill>
                <a:latin typeface="Tahoma" panose="020B0604030504040204" pitchFamily="34" charset="0"/>
                <a:ea typeface="Tahoma" panose="020B0604030504040204" pitchFamily="34" charset="0"/>
                <a:cs typeface="Tahoma" panose="020B0604030504040204" pitchFamily="34" charset="0"/>
              </a:rPr>
              <a:t>less than 10% </a:t>
            </a:r>
            <a:r>
              <a:rPr lang="en-US" sz="2000" kern="0" dirty="0">
                <a:solidFill>
                  <a:srgbClr val="63815A"/>
                </a:solidFill>
                <a:latin typeface="Tahoma" panose="020B0604030504040204" pitchFamily="34" charset="0"/>
                <a:ea typeface="Tahoma" panose="020B0604030504040204" pitchFamily="34" charset="0"/>
                <a:cs typeface="Tahoma" panose="020B0604030504040204" pitchFamily="34" charset="0"/>
              </a:rPr>
              <a:t>canopy: Mill Way and Oak Point Ave.</a:t>
            </a:r>
          </a:p>
          <a:p>
            <a:pPr algn="l"/>
            <a:endParaRPr lang="en-US" sz="2000"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2000" kern="0" dirty="0">
                <a:solidFill>
                  <a:srgbClr val="63815A"/>
                </a:solidFill>
                <a:latin typeface="Tahoma" panose="020B0604030504040204" pitchFamily="34" charset="0"/>
                <a:ea typeface="Tahoma" panose="020B0604030504040204" pitchFamily="34" charset="0"/>
                <a:cs typeface="Tahoma" panose="020B0604030504040204" pitchFamily="34" charset="0"/>
              </a:rPr>
              <a:t>A total of </a:t>
            </a:r>
            <a:r>
              <a:rPr lang="en-US" sz="2000" b="1" kern="0" dirty="0">
                <a:solidFill>
                  <a:srgbClr val="00B050"/>
                </a:solidFill>
                <a:latin typeface="Tahoma" panose="020B0604030504040204" pitchFamily="34" charset="0"/>
                <a:ea typeface="Tahoma" panose="020B0604030504040204" pitchFamily="34" charset="0"/>
                <a:cs typeface="Tahoma" panose="020B0604030504040204" pitchFamily="34" charset="0"/>
              </a:rPr>
              <a:t>3,859 more trees </a:t>
            </a:r>
            <a:r>
              <a:rPr lang="en-US" sz="2000" kern="0" dirty="0">
                <a:solidFill>
                  <a:srgbClr val="63815A"/>
                </a:solidFill>
                <a:latin typeface="Tahoma" panose="020B0604030504040204" pitchFamily="34" charset="0"/>
                <a:ea typeface="Tahoma" panose="020B0604030504040204" pitchFamily="34" charset="0"/>
                <a:cs typeface="Tahoma" panose="020B0604030504040204" pitchFamily="34" charset="0"/>
              </a:rPr>
              <a:t>could be planted within the identified rights-of-way.</a:t>
            </a:r>
          </a:p>
          <a:p>
            <a:pPr algn="l"/>
            <a:endParaRPr lang="en-US" sz="2000"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2000" kern="0" dirty="0">
                <a:solidFill>
                  <a:srgbClr val="63815A"/>
                </a:solidFill>
                <a:latin typeface="Tahoma" panose="020B0604030504040204" pitchFamily="34" charset="0"/>
                <a:ea typeface="Tahoma" panose="020B0604030504040204" pitchFamily="34" charset="0"/>
                <a:cs typeface="Tahoma" panose="020B0604030504040204" pitchFamily="34" charset="0"/>
              </a:rPr>
              <a:t>Some areas are going to require better planting standards to limit conflict with nearby utilities or other hardscapes.</a:t>
            </a:r>
          </a:p>
          <a:p>
            <a:pPr algn="l"/>
            <a:endParaRPr lang="en-US" sz="2000"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2000" kern="0" dirty="0">
                <a:solidFill>
                  <a:srgbClr val="63815A"/>
                </a:solidFill>
                <a:latin typeface="Tahoma" panose="020B0604030504040204" pitchFamily="34" charset="0"/>
                <a:ea typeface="Tahoma" panose="020B0604030504040204" pitchFamily="34" charset="0"/>
                <a:cs typeface="Tahoma" panose="020B0604030504040204" pitchFamily="34" charset="0"/>
              </a:rPr>
              <a:t>Some areas are going to require private property owners to agree to plant trees on their properties.</a:t>
            </a:r>
          </a:p>
          <a:p>
            <a:pPr algn="l"/>
            <a:endParaRPr lang="en-US" sz="1600"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C16DB5F5-E943-47D4-B756-14E34CB30983}"/>
              </a:ext>
            </a:extLst>
          </p:cNvPr>
          <p:cNvGrpSpPr/>
          <p:nvPr/>
        </p:nvGrpSpPr>
        <p:grpSpPr>
          <a:xfrm>
            <a:off x="5431248" y="93272"/>
            <a:ext cx="2002295" cy="547758"/>
            <a:chOff x="4781608" y="-23446"/>
            <a:chExt cx="2678311" cy="732692"/>
          </a:xfrm>
        </p:grpSpPr>
        <p:pic>
          <p:nvPicPr>
            <p:cNvPr id="13" name="Picture 12" descr="logo_med_res.jpg">
              <a:extLst>
                <a:ext uri="{FF2B5EF4-FFF2-40B4-BE49-F238E27FC236}">
                  <a16:creationId xmlns:a16="http://schemas.microsoft.com/office/drawing/2014/main" id="{810E6244-D3A4-449C-A725-DE27686FC0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7269" y="1936"/>
              <a:ext cx="1092650" cy="707310"/>
            </a:xfrm>
            <a:prstGeom prst="rect">
              <a:avLst/>
            </a:prstGeom>
          </p:spPr>
        </p:pic>
        <p:pic>
          <p:nvPicPr>
            <p:cNvPr id="14" name="Picture 13">
              <a:extLst>
                <a:ext uri="{FF2B5EF4-FFF2-40B4-BE49-F238E27FC236}">
                  <a16:creationId xmlns:a16="http://schemas.microsoft.com/office/drawing/2014/main" id="{591906C6-8DED-4F64-A919-C2AF6D9D72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1608" y="-23446"/>
              <a:ext cx="643300" cy="707310"/>
            </a:xfrm>
            <a:prstGeom prst="rect">
              <a:avLst/>
            </a:prstGeom>
          </p:spPr>
        </p:pic>
        <p:pic>
          <p:nvPicPr>
            <p:cNvPr id="15" name="Picture 14">
              <a:extLst>
                <a:ext uri="{FF2B5EF4-FFF2-40B4-BE49-F238E27FC236}">
                  <a16:creationId xmlns:a16="http://schemas.microsoft.com/office/drawing/2014/main" id="{7C72C677-EA8E-4571-9555-BF292434FB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8530" y="-10755"/>
              <a:ext cx="495117" cy="707310"/>
            </a:xfrm>
            <a:prstGeom prst="rect">
              <a:avLst/>
            </a:prstGeom>
          </p:spPr>
        </p:pic>
      </p:grpSp>
      <p:pic>
        <p:nvPicPr>
          <p:cNvPr id="9" name="Picture 8">
            <a:extLst>
              <a:ext uri="{FF2B5EF4-FFF2-40B4-BE49-F238E27FC236}">
                <a16:creationId xmlns:a16="http://schemas.microsoft.com/office/drawing/2014/main" id="{A2A5C801-F8D8-C59B-BD15-C03ADAF850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709246"/>
            <a:ext cx="7543800" cy="6172200"/>
          </a:xfrm>
          <a:prstGeom prst="rect">
            <a:avLst/>
          </a:prstGeom>
        </p:spPr>
      </p:pic>
    </p:spTree>
    <p:extLst>
      <p:ext uri="{BB962C8B-B14F-4D97-AF65-F5344CB8AC3E}">
        <p14:creationId xmlns:p14="http://schemas.microsoft.com/office/powerpoint/2010/main" val="304033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grpSp>
        <p:nvGrpSpPr>
          <p:cNvPr id="5" name="Group 4"/>
          <p:cNvGrpSpPr/>
          <p:nvPr/>
        </p:nvGrpSpPr>
        <p:grpSpPr>
          <a:xfrm>
            <a:off x="0" y="0"/>
            <a:ext cx="12192000" cy="685800"/>
            <a:chOff x="0" y="0"/>
            <a:chExt cx="12192000" cy="685800"/>
          </a:xfrm>
        </p:grpSpPr>
        <p:sp>
          <p:nvSpPr>
            <p:cNvPr id="6" name="Rectangle 7"/>
            <p:cNvSpPr>
              <a:spLocks noChangeArrowheads="1"/>
            </p:cNvSpPr>
            <p:nvPr/>
          </p:nvSpPr>
          <p:spPr bwMode="auto">
            <a:xfrm>
              <a:off x="0" y="0"/>
              <a:ext cx="12192000" cy="685800"/>
            </a:xfrm>
            <a:prstGeom prst="rect">
              <a:avLst/>
            </a:prstGeom>
            <a:solidFill>
              <a:srgbClr val="63815A"/>
            </a:solidFill>
            <a:ln w="9525">
              <a:noFill/>
              <a:miter lim="800000"/>
              <a:headEnd/>
              <a:tailEnd/>
            </a:ln>
            <a:effectLst/>
          </p:spPr>
          <p:txBody>
            <a:bodyPr wrap="none" anchor="ctr"/>
            <a:lstStyle/>
            <a:p>
              <a:pPr>
                <a:defRPr/>
              </a:pPr>
              <a:endParaRPr lang="en-US" sz="2400" dirty="0">
                <a:cs typeface="+mn-cs"/>
              </a:endParaRPr>
            </a:p>
          </p:txBody>
        </p:sp>
        <p:sp>
          <p:nvSpPr>
            <p:cNvPr id="8" name="Text Box 9"/>
            <p:cNvSpPr txBox="1">
              <a:spLocks noChangeArrowheads="1"/>
            </p:cNvSpPr>
            <p:nvPr/>
          </p:nvSpPr>
          <p:spPr bwMode="auto">
            <a:xfrm>
              <a:off x="4470400" y="228600"/>
              <a:ext cx="7721600" cy="400050"/>
            </a:xfrm>
            <a:prstGeom prst="rect">
              <a:avLst/>
            </a:prstGeom>
            <a:noFill/>
            <a:ln w="9525">
              <a:noFill/>
              <a:miter lim="800000"/>
              <a:headEnd/>
              <a:tailEnd/>
            </a:ln>
            <a:effectLst/>
          </p:spPr>
          <p:txBody>
            <a:bodyPr>
              <a:spAutoFit/>
            </a:bodyPr>
            <a:lstStyle/>
            <a:p>
              <a:pPr algn="r">
                <a:spcBef>
                  <a:spcPct val="50000"/>
                </a:spcBef>
                <a:defRPr/>
              </a:pPr>
              <a:r>
                <a:rPr lang="en-US" sz="2000" baseline="0" dirty="0">
                  <a:solidFill>
                    <a:schemeClr val="bg1"/>
                  </a:solidFill>
                  <a:latin typeface="Gill Sans MT" pitchFamily="34" charset="0"/>
                  <a:cs typeface="+mn-cs"/>
                </a:rPr>
                <a:t>GREEN INFRASTRUCTURE CENTER INC.</a:t>
              </a:r>
            </a:p>
          </p:txBody>
        </p:sp>
      </p:grpSp>
      <p:sp>
        <p:nvSpPr>
          <p:cNvPr id="3" name="Title 1">
            <a:extLst>
              <a:ext uri="{FF2B5EF4-FFF2-40B4-BE49-F238E27FC236}">
                <a16:creationId xmlns:a16="http://schemas.microsoft.com/office/drawing/2014/main" id="{4911622F-5F59-9C28-0ECB-362D0827F29A}"/>
              </a:ext>
            </a:extLst>
          </p:cNvPr>
          <p:cNvSpPr txBox="1">
            <a:spLocks/>
          </p:cNvSpPr>
          <p:nvPr/>
        </p:nvSpPr>
        <p:spPr>
          <a:xfrm>
            <a:off x="2221763" y="83346"/>
            <a:ext cx="2324679" cy="504754"/>
          </a:xfrm>
          <a:prstGeom prst="rect">
            <a:avLst/>
          </a:prstGeom>
        </p:spPr>
        <p:txBody>
          <a:bodyPr anchor="t">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2800" kern="0" dirty="0">
                <a:solidFill>
                  <a:schemeClr val="bg1"/>
                </a:solidFill>
                <a:latin typeface="Tahoma"/>
                <a:ea typeface="Tahoma"/>
                <a:cs typeface="Tahoma"/>
              </a:rPr>
              <a:t>Schools</a:t>
            </a:r>
            <a:endParaRPr lang="en-US" sz="3599"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492B85FE-04B1-244C-E971-A99D2B21138D}"/>
              </a:ext>
            </a:extLst>
          </p:cNvPr>
          <p:cNvSpPr txBox="1">
            <a:spLocks/>
          </p:cNvSpPr>
          <p:nvPr/>
        </p:nvSpPr>
        <p:spPr>
          <a:xfrm>
            <a:off x="5776839" y="2869042"/>
            <a:ext cx="6415162" cy="3988958"/>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2200" kern="0" dirty="0">
                <a:solidFill>
                  <a:srgbClr val="63815A"/>
                </a:solidFill>
                <a:latin typeface="Tahoma" panose="020B0604030504040204" pitchFamily="34" charset="0"/>
                <a:ea typeface="Tahoma" panose="020B0604030504040204" pitchFamily="34" charset="0"/>
                <a:cs typeface="Tahoma" panose="020B0604030504040204" pitchFamily="34" charset="0"/>
              </a:rPr>
              <a:t>There are 4 schools with less than 10% tree canopy and room to plant </a:t>
            </a:r>
            <a:r>
              <a:rPr lang="en-US" sz="2200" b="1" kern="0" dirty="0">
                <a:solidFill>
                  <a:srgbClr val="00B050"/>
                </a:solidFill>
                <a:latin typeface="Tahoma" panose="020B0604030504040204" pitchFamily="34" charset="0"/>
                <a:ea typeface="Tahoma" panose="020B0604030504040204" pitchFamily="34" charset="0"/>
                <a:cs typeface="Tahoma" panose="020B0604030504040204" pitchFamily="34" charset="0"/>
              </a:rPr>
              <a:t>1,497 more trees </a:t>
            </a:r>
            <a:r>
              <a:rPr lang="en-US" sz="2200" kern="0" dirty="0">
                <a:solidFill>
                  <a:srgbClr val="63815A"/>
                </a:solidFill>
                <a:latin typeface="Tahoma" panose="020B0604030504040204" pitchFamily="34" charset="0"/>
                <a:ea typeface="Tahoma" panose="020B0604030504040204" pitchFamily="34" charset="0"/>
                <a:cs typeface="Tahoma" panose="020B0604030504040204" pitchFamily="34" charset="0"/>
              </a:rPr>
              <a:t>on these properties.</a:t>
            </a:r>
          </a:p>
          <a:p>
            <a:pPr algn="l"/>
            <a:endParaRPr lang="en-US" sz="2200"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2200" kern="0" dirty="0">
                <a:solidFill>
                  <a:srgbClr val="63815A"/>
                </a:solidFill>
                <a:latin typeface="Tahoma" panose="020B0604030504040204" pitchFamily="34" charset="0"/>
                <a:ea typeface="Tahoma" panose="020B0604030504040204" pitchFamily="34" charset="0"/>
                <a:cs typeface="Tahoma" panose="020B0604030504040204" pitchFamily="34" charset="0"/>
              </a:rPr>
              <a:t>This already excludes places such as athletic fields where we don’t want to plant trees.</a:t>
            </a:r>
          </a:p>
          <a:p>
            <a:pPr algn="l"/>
            <a:endParaRPr lang="en-US" sz="2200" kern="0" dirty="0">
              <a:solidFill>
                <a:srgbClr val="63815A"/>
              </a:solidFill>
              <a:latin typeface="Tahoma" panose="020B0604030504040204" pitchFamily="34" charset="0"/>
              <a:ea typeface="Tahoma" panose="020B0604030504040204" pitchFamily="34" charset="0"/>
              <a:cs typeface="Tahoma" panose="020B0604030504040204" pitchFamily="34" charset="0"/>
            </a:endParaRPr>
          </a:p>
          <a:p>
            <a:pPr algn="l"/>
            <a:r>
              <a:rPr lang="en-US" sz="2200" kern="0" dirty="0">
                <a:solidFill>
                  <a:srgbClr val="63815A"/>
                </a:solidFill>
                <a:latin typeface="Tahoma" panose="020B0604030504040204" pitchFamily="34" charset="0"/>
                <a:ea typeface="Tahoma" panose="020B0604030504040204" pitchFamily="34" charset="0"/>
                <a:cs typeface="Tahoma" panose="020B0604030504040204" pitchFamily="34" charset="0"/>
              </a:rPr>
              <a:t>This is a great opportunity to engage youth in tree planting and the environment. This could be great volunteer projects for high school or UGA students.</a:t>
            </a:r>
          </a:p>
        </p:txBody>
      </p:sp>
      <p:grpSp>
        <p:nvGrpSpPr>
          <p:cNvPr id="12" name="Group 11">
            <a:extLst>
              <a:ext uri="{FF2B5EF4-FFF2-40B4-BE49-F238E27FC236}">
                <a16:creationId xmlns:a16="http://schemas.microsoft.com/office/drawing/2014/main" id="{B0ECBEED-E561-4A48-940E-B9FD0A186352}"/>
              </a:ext>
            </a:extLst>
          </p:cNvPr>
          <p:cNvGrpSpPr/>
          <p:nvPr/>
        </p:nvGrpSpPr>
        <p:grpSpPr>
          <a:xfrm>
            <a:off x="5457562" y="83784"/>
            <a:ext cx="2002295" cy="547758"/>
            <a:chOff x="4781608" y="-23446"/>
            <a:chExt cx="2678311" cy="732692"/>
          </a:xfrm>
        </p:grpSpPr>
        <p:pic>
          <p:nvPicPr>
            <p:cNvPr id="13" name="Picture 12" descr="logo_med_res.jpg">
              <a:extLst>
                <a:ext uri="{FF2B5EF4-FFF2-40B4-BE49-F238E27FC236}">
                  <a16:creationId xmlns:a16="http://schemas.microsoft.com/office/drawing/2014/main" id="{9A2F72CD-FF69-4C79-80D3-251D8B7F38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7269" y="1936"/>
              <a:ext cx="1092650" cy="707310"/>
            </a:xfrm>
            <a:prstGeom prst="rect">
              <a:avLst/>
            </a:prstGeom>
          </p:spPr>
        </p:pic>
        <p:pic>
          <p:nvPicPr>
            <p:cNvPr id="14" name="Picture 13">
              <a:extLst>
                <a:ext uri="{FF2B5EF4-FFF2-40B4-BE49-F238E27FC236}">
                  <a16:creationId xmlns:a16="http://schemas.microsoft.com/office/drawing/2014/main" id="{43B90567-257F-42E9-B6CC-B5AE255528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1608" y="-23446"/>
              <a:ext cx="643300" cy="707310"/>
            </a:xfrm>
            <a:prstGeom prst="rect">
              <a:avLst/>
            </a:prstGeom>
          </p:spPr>
        </p:pic>
        <p:pic>
          <p:nvPicPr>
            <p:cNvPr id="15" name="Picture 14">
              <a:extLst>
                <a:ext uri="{FF2B5EF4-FFF2-40B4-BE49-F238E27FC236}">
                  <a16:creationId xmlns:a16="http://schemas.microsoft.com/office/drawing/2014/main" id="{6E494D6E-DF00-4085-9CBF-2B03BCF8C2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8530" y="-10755"/>
              <a:ext cx="495117" cy="707310"/>
            </a:xfrm>
            <a:prstGeom prst="rect">
              <a:avLst/>
            </a:prstGeom>
          </p:spPr>
        </p:pic>
      </p:grpSp>
      <p:pic>
        <p:nvPicPr>
          <p:cNvPr id="2" name="Picture 1">
            <a:extLst>
              <a:ext uri="{FF2B5EF4-FFF2-40B4-BE49-F238E27FC236}">
                <a16:creationId xmlns:a16="http://schemas.microsoft.com/office/drawing/2014/main" id="{D3E3AAAC-3ADF-40E7-ABC9-7D631649B60F}"/>
              </a:ext>
            </a:extLst>
          </p:cNvPr>
          <p:cNvPicPr>
            <a:picLocks noChangeAspect="1"/>
          </p:cNvPicPr>
          <p:nvPr/>
        </p:nvPicPr>
        <p:blipFill>
          <a:blip r:embed="rId5"/>
          <a:stretch>
            <a:fillRect/>
          </a:stretch>
        </p:blipFill>
        <p:spPr>
          <a:xfrm>
            <a:off x="5938491" y="715326"/>
            <a:ext cx="6067425" cy="2114550"/>
          </a:xfrm>
          <a:prstGeom prst="rect">
            <a:avLst/>
          </a:prstGeom>
        </p:spPr>
      </p:pic>
      <p:pic>
        <p:nvPicPr>
          <p:cNvPr id="10" name="Picture 9">
            <a:extLst>
              <a:ext uri="{FF2B5EF4-FFF2-40B4-BE49-F238E27FC236}">
                <a16:creationId xmlns:a16="http://schemas.microsoft.com/office/drawing/2014/main" id="{267999D3-8F74-EA45-EAC9-EF5955144F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296538"/>
            <a:ext cx="5776838" cy="4726504"/>
          </a:xfrm>
          <a:prstGeom prst="rect">
            <a:avLst/>
          </a:prstGeom>
        </p:spPr>
      </p:pic>
      <p:sp>
        <p:nvSpPr>
          <p:cNvPr id="11" name="Oval 10">
            <a:extLst>
              <a:ext uri="{FF2B5EF4-FFF2-40B4-BE49-F238E27FC236}">
                <a16:creationId xmlns:a16="http://schemas.microsoft.com/office/drawing/2014/main" id="{186C7CE1-538E-3606-B278-19F524FEFE08}"/>
              </a:ext>
            </a:extLst>
          </p:cNvPr>
          <p:cNvSpPr/>
          <p:nvPr/>
        </p:nvSpPr>
        <p:spPr>
          <a:xfrm>
            <a:off x="8412326" y="1216585"/>
            <a:ext cx="423081" cy="35484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C149E82-FE30-DE17-3CF9-485C150CFD13}"/>
              </a:ext>
            </a:extLst>
          </p:cNvPr>
          <p:cNvSpPr/>
          <p:nvPr/>
        </p:nvSpPr>
        <p:spPr>
          <a:xfrm>
            <a:off x="8412326" y="1771650"/>
            <a:ext cx="423081" cy="47845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9C7533C-5772-0F54-1A5A-8DB496F0E7B0}"/>
              </a:ext>
            </a:extLst>
          </p:cNvPr>
          <p:cNvSpPr/>
          <p:nvPr/>
        </p:nvSpPr>
        <p:spPr>
          <a:xfrm>
            <a:off x="8412326" y="2362570"/>
            <a:ext cx="423081" cy="35484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95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8023</TotalTime>
  <Words>1513</Words>
  <Application>Microsoft Office PowerPoint</Application>
  <PresentationFormat>Custom</PresentationFormat>
  <Paragraphs>229</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AdvOT863180fb</vt:lpstr>
      <vt:lpstr>Arial</vt:lpstr>
      <vt:lpstr>Calibri</vt:lpstr>
      <vt:lpstr>Gill Sans MT</vt:lpstr>
      <vt:lpstr>Google Sans</vt:lpstr>
      <vt:lpstr>Tahoma</vt:lpstr>
      <vt:lpstr>Wingdings</vt:lpstr>
      <vt:lpstr>Office Theme</vt:lpstr>
      <vt:lpstr>PowerPoint Presentation</vt:lpstr>
      <vt:lpstr> Canopy Mapping and Urban Forest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 Quality Benefits (2021 data)</vt:lpstr>
      <vt:lpstr>Carbon Sequestration &amp; Storage (2021 data)</vt:lpstr>
      <vt:lpstr>Surface Heat and Shade</vt:lpstr>
      <vt:lpstr>PowerPoint Presentation</vt:lpstr>
      <vt:lpstr>Urban Tree Canopy</vt:lpstr>
      <vt:lpstr>Water Quality and Quantity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Firehock</dc:creator>
  <cp:lastModifiedBy>Jonathan Taylor</cp:lastModifiedBy>
  <cp:revision>408</cp:revision>
  <dcterms:created xsi:type="dcterms:W3CDTF">2019-02-07T20:11:10Z</dcterms:created>
  <dcterms:modified xsi:type="dcterms:W3CDTF">2024-01-25T18:26:53Z</dcterms:modified>
</cp:coreProperties>
</file>